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147469141" r:id="rId2"/>
    <p:sldId id="2147469140" r:id="rId3"/>
    <p:sldId id="2147469138" r:id="rId4"/>
    <p:sldId id="2147469137" r:id="rId5"/>
    <p:sldId id="2147469142" r:id="rId6"/>
    <p:sldId id="2147469143" r:id="rId7"/>
    <p:sldId id="2147469145" r:id="rId8"/>
    <p:sldId id="2147469134" r:id="rId9"/>
    <p:sldId id="2147469139" r:id="rId10"/>
    <p:sldId id="2147469146" r:id="rId11"/>
    <p:sldId id="2147469147" r:id="rId12"/>
    <p:sldId id="214746914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3ACC35E-5606-AF97-371C-ABBB9831B348}" name="Praveen Kumar K S" initials="PKKS" userId="S::pravks27@in.ibm.com::8925e645-9a21-4aea-a633-500bb10ddaef"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86"/>
    <p:restoredTop sz="94679"/>
  </p:normalViewPr>
  <p:slideViewPr>
    <p:cSldViewPr snapToGrid="0">
      <p:cViewPr varScale="1">
        <p:scale>
          <a:sx n="158" d="100"/>
          <a:sy n="158" d="100"/>
        </p:scale>
        <p:origin x="328"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tiff>
</file>

<file path=ppt/media/image20.svg>
</file>

<file path=ppt/media/image21.png>
</file>

<file path=ppt/media/image22.png>
</file>

<file path=ppt/media/image23.png>
</file>

<file path=ppt/media/image24.png>
</file>

<file path=ppt/media/image3.jpeg>
</file>

<file path=ppt/media/image4.jpe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06F251-B1C7-CB4D-87DF-01DE010B9EB6}" type="datetimeFigureOut">
              <a:rPr lang="en-US" smtClean="0"/>
              <a:t>12/14/22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06AC48-8BC4-B74D-8C4B-F3604A1C1756}" type="slidenum">
              <a:rPr lang="en-US" smtClean="0"/>
              <a:t>‹#›</a:t>
            </a:fld>
            <a:endParaRPr lang="en-US"/>
          </a:p>
        </p:txBody>
      </p:sp>
    </p:spTree>
    <p:extLst>
      <p:ext uri="{BB962C8B-B14F-4D97-AF65-F5344CB8AC3E}">
        <p14:creationId xmlns:p14="http://schemas.microsoft.com/office/powerpoint/2010/main" val="27896331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C5E73-FB8A-4231-8C76-AA64C106B5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A9349BE-9684-46D2-BA6C-41CE05646B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9CCEFD8-1AE9-4FB8-B1D2-DD506E77930B}"/>
              </a:ext>
            </a:extLst>
          </p:cNvPr>
          <p:cNvSpPr>
            <a:spLocks noGrp="1"/>
          </p:cNvSpPr>
          <p:nvPr>
            <p:ph type="dt" sz="half" idx="10"/>
          </p:nvPr>
        </p:nvSpPr>
        <p:spPr/>
        <p:txBody>
          <a:bodyPr/>
          <a:lstStyle/>
          <a:p>
            <a:fld id="{201C2F72-A8B3-4D9E-B0C6-27DFAD2F3400}" type="datetimeFigureOut">
              <a:rPr lang="en-IN" smtClean="0"/>
              <a:t>14/12/22</a:t>
            </a:fld>
            <a:endParaRPr lang="en-IN"/>
          </a:p>
        </p:txBody>
      </p:sp>
      <p:sp>
        <p:nvSpPr>
          <p:cNvPr id="5" name="Footer Placeholder 4">
            <a:extLst>
              <a:ext uri="{FF2B5EF4-FFF2-40B4-BE49-F238E27FC236}">
                <a16:creationId xmlns:a16="http://schemas.microsoft.com/office/drawing/2014/main" id="{1C15835E-56D0-4CD4-949F-E633FB0BFC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40D1975-42E2-4539-8C20-0B84BAEF760A}"/>
              </a:ext>
            </a:extLst>
          </p:cNvPr>
          <p:cNvSpPr>
            <a:spLocks noGrp="1"/>
          </p:cNvSpPr>
          <p:nvPr>
            <p:ph type="sldNum" sz="quarter" idx="12"/>
          </p:nvPr>
        </p:nvSpPr>
        <p:spPr/>
        <p:txBody>
          <a:bodyPr/>
          <a:lstStyle/>
          <a:p>
            <a:fld id="{3A29409A-FB73-4E78-A88F-83C387A33823}" type="slidenum">
              <a:rPr lang="en-IN" smtClean="0"/>
              <a:t>‹#›</a:t>
            </a:fld>
            <a:endParaRPr lang="en-IN"/>
          </a:p>
        </p:txBody>
      </p:sp>
    </p:spTree>
    <p:extLst>
      <p:ext uri="{BB962C8B-B14F-4D97-AF65-F5344CB8AC3E}">
        <p14:creationId xmlns:p14="http://schemas.microsoft.com/office/powerpoint/2010/main" val="2914368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AE8B9-FB48-4A71-96C5-6CBF20C593A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F0A2002-ABCD-4D7C-AA72-94EABC2F84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25BF6ED-5D28-4A12-9EF1-B61614493028}"/>
              </a:ext>
            </a:extLst>
          </p:cNvPr>
          <p:cNvSpPr>
            <a:spLocks noGrp="1"/>
          </p:cNvSpPr>
          <p:nvPr>
            <p:ph type="dt" sz="half" idx="10"/>
          </p:nvPr>
        </p:nvSpPr>
        <p:spPr/>
        <p:txBody>
          <a:bodyPr/>
          <a:lstStyle/>
          <a:p>
            <a:fld id="{201C2F72-A8B3-4D9E-B0C6-27DFAD2F3400}" type="datetimeFigureOut">
              <a:rPr lang="en-IN" smtClean="0"/>
              <a:t>14/12/22</a:t>
            </a:fld>
            <a:endParaRPr lang="en-IN"/>
          </a:p>
        </p:txBody>
      </p:sp>
      <p:sp>
        <p:nvSpPr>
          <p:cNvPr id="5" name="Footer Placeholder 4">
            <a:extLst>
              <a:ext uri="{FF2B5EF4-FFF2-40B4-BE49-F238E27FC236}">
                <a16:creationId xmlns:a16="http://schemas.microsoft.com/office/drawing/2014/main" id="{44FE788E-5FD7-4CBB-AC53-4C6C439738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96022AD-4D1D-46CC-A649-F80C0F8BE894}"/>
              </a:ext>
            </a:extLst>
          </p:cNvPr>
          <p:cNvSpPr>
            <a:spLocks noGrp="1"/>
          </p:cNvSpPr>
          <p:nvPr>
            <p:ph type="sldNum" sz="quarter" idx="12"/>
          </p:nvPr>
        </p:nvSpPr>
        <p:spPr/>
        <p:txBody>
          <a:bodyPr/>
          <a:lstStyle/>
          <a:p>
            <a:fld id="{3A29409A-FB73-4E78-A88F-83C387A33823}" type="slidenum">
              <a:rPr lang="en-IN" smtClean="0"/>
              <a:t>‹#›</a:t>
            </a:fld>
            <a:endParaRPr lang="en-IN"/>
          </a:p>
        </p:txBody>
      </p:sp>
    </p:spTree>
    <p:extLst>
      <p:ext uri="{BB962C8B-B14F-4D97-AF65-F5344CB8AC3E}">
        <p14:creationId xmlns:p14="http://schemas.microsoft.com/office/powerpoint/2010/main" val="3735252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7B58FC-6CFC-4B44-A890-B685F2DAC3F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7A7F44E-B610-4ED2-826E-27597AFBAE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563B4F4-6933-4753-B380-B1346DEE6008}"/>
              </a:ext>
            </a:extLst>
          </p:cNvPr>
          <p:cNvSpPr>
            <a:spLocks noGrp="1"/>
          </p:cNvSpPr>
          <p:nvPr>
            <p:ph type="dt" sz="half" idx="10"/>
          </p:nvPr>
        </p:nvSpPr>
        <p:spPr/>
        <p:txBody>
          <a:bodyPr/>
          <a:lstStyle/>
          <a:p>
            <a:fld id="{201C2F72-A8B3-4D9E-B0C6-27DFAD2F3400}" type="datetimeFigureOut">
              <a:rPr lang="en-IN" smtClean="0"/>
              <a:t>14/12/22</a:t>
            </a:fld>
            <a:endParaRPr lang="en-IN"/>
          </a:p>
        </p:txBody>
      </p:sp>
      <p:sp>
        <p:nvSpPr>
          <p:cNvPr id="5" name="Footer Placeholder 4">
            <a:extLst>
              <a:ext uri="{FF2B5EF4-FFF2-40B4-BE49-F238E27FC236}">
                <a16:creationId xmlns:a16="http://schemas.microsoft.com/office/drawing/2014/main" id="{44FAAEA3-8688-49FD-B76C-648235D873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DB3F77-B871-44A0-BDE4-F3A219242542}"/>
              </a:ext>
            </a:extLst>
          </p:cNvPr>
          <p:cNvSpPr>
            <a:spLocks noGrp="1"/>
          </p:cNvSpPr>
          <p:nvPr>
            <p:ph type="sldNum" sz="quarter" idx="12"/>
          </p:nvPr>
        </p:nvSpPr>
        <p:spPr/>
        <p:txBody>
          <a:bodyPr/>
          <a:lstStyle/>
          <a:p>
            <a:fld id="{3A29409A-FB73-4E78-A88F-83C387A33823}" type="slidenum">
              <a:rPr lang="en-IN" smtClean="0"/>
              <a:t>‹#›</a:t>
            </a:fld>
            <a:endParaRPr lang="en-IN"/>
          </a:p>
        </p:txBody>
      </p:sp>
    </p:spTree>
    <p:extLst>
      <p:ext uri="{BB962C8B-B14F-4D97-AF65-F5344CB8AC3E}">
        <p14:creationId xmlns:p14="http://schemas.microsoft.com/office/powerpoint/2010/main" val="18658209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wo Content">
    <p:bg>
      <p:bgPr>
        <a:solidFill>
          <a:schemeClr val="tx1"/>
        </a:solidFill>
        <a:effectLst/>
      </p:bgPr>
    </p:bg>
    <p:spTree>
      <p:nvGrpSpPr>
        <p:cNvPr id="1" name=""/>
        <p:cNvGrpSpPr/>
        <p:nvPr/>
      </p:nvGrpSpPr>
      <p:grpSpPr>
        <a:xfrm>
          <a:off x="0" y="0"/>
          <a:ext cx="0" cy="0"/>
          <a:chOff x="0" y="0"/>
          <a:chExt cx="0" cy="0"/>
        </a:xfrm>
      </p:grpSpPr>
      <p:sp>
        <p:nvSpPr>
          <p:cNvPr id="11" name="Google Shape;32;g8fe0520c4a_0_26">
            <a:extLst>
              <a:ext uri="{FF2B5EF4-FFF2-40B4-BE49-F238E27FC236}">
                <a16:creationId xmlns:a16="http://schemas.microsoft.com/office/drawing/2014/main" id="{1C83A5CB-B761-6740-9C9F-A26ADA13B7ED}"/>
              </a:ext>
            </a:extLst>
          </p:cNvPr>
          <p:cNvSpPr txBox="1"/>
          <p:nvPr userDrawn="1"/>
        </p:nvSpPr>
        <p:spPr>
          <a:xfrm>
            <a:off x="11408562" y="6219850"/>
            <a:ext cx="462900" cy="365100"/>
          </a:xfrm>
          <a:prstGeom prst="rect">
            <a:avLst/>
          </a:prstGeom>
          <a:noFill/>
          <a:ln>
            <a:noFill/>
          </a:ln>
        </p:spPr>
        <p:txBody>
          <a:bodyPr spcFirstLastPara="1" wrap="square" lIns="91425" tIns="45700" rIns="0" bIns="45700" anchor="b" anchorCtr="0">
            <a:noAutofit/>
          </a:bodyPr>
          <a:lstStyle/>
          <a:p>
            <a:pPr marL="0" marR="0" lvl="0" indent="0" algn="r" rtl="0">
              <a:spcBef>
                <a:spcPts val="0"/>
              </a:spcBef>
              <a:spcAft>
                <a:spcPts val="0"/>
              </a:spcAft>
              <a:buNone/>
            </a:pPr>
            <a:fld id="{00000000-1234-1234-1234-123412341234}" type="slidenum">
              <a:rPr lang="en-US" sz="1000">
                <a:solidFill>
                  <a:schemeClr val="lt1"/>
                </a:solidFill>
                <a:latin typeface="IBM Plex Sans"/>
                <a:ea typeface="IBM Plex Sans"/>
                <a:cs typeface="IBM Plex Sans"/>
                <a:sym typeface="IBM Plex Sans"/>
              </a:rPr>
              <a:t>‹#›</a:t>
            </a:fld>
            <a:endParaRPr sz="1000">
              <a:solidFill>
                <a:schemeClr val="lt1"/>
              </a:solidFill>
              <a:latin typeface="IBM Plex Sans"/>
              <a:ea typeface="IBM Plex Sans"/>
              <a:cs typeface="IBM Plex Sans"/>
              <a:sym typeface="IBM Plex Sans"/>
            </a:endParaRPr>
          </a:p>
        </p:txBody>
      </p:sp>
      <p:grpSp>
        <p:nvGrpSpPr>
          <p:cNvPr id="6" name="Group 5">
            <a:extLst>
              <a:ext uri="{FF2B5EF4-FFF2-40B4-BE49-F238E27FC236}">
                <a16:creationId xmlns:a16="http://schemas.microsoft.com/office/drawing/2014/main" id="{E92D4E3F-7B18-8F45-830A-AC8243731059}"/>
              </a:ext>
            </a:extLst>
          </p:cNvPr>
          <p:cNvGrpSpPr/>
          <p:nvPr userDrawn="1"/>
        </p:nvGrpSpPr>
        <p:grpSpPr>
          <a:xfrm>
            <a:off x="320538" y="6353263"/>
            <a:ext cx="956270" cy="206785"/>
            <a:chOff x="9271690" y="6216637"/>
            <a:chExt cx="1588096" cy="343412"/>
          </a:xfrm>
        </p:grpSpPr>
        <p:pic>
          <p:nvPicPr>
            <p:cNvPr id="7" name="Google Shape;14;p13">
              <a:extLst>
                <a:ext uri="{FF2B5EF4-FFF2-40B4-BE49-F238E27FC236}">
                  <a16:creationId xmlns:a16="http://schemas.microsoft.com/office/drawing/2014/main" id="{F25401B8-166C-1A4A-ADCD-35BAD0CF359E}"/>
                </a:ext>
              </a:extLst>
            </p:cNvPr>
            <p:cNvPicPr preferRelativeResize="0"/>
            <p:nvPr userDrawn="1"/>
          </p:nvPicPr>
          <p:blipFill rotWithShape="1">
            <a:blip r:embed="rId2">
              <a:alphaModFix/>
            </a:blip>
            <a:srcRect/>
            <a:stretch/>
          </p:blipFill>
          <p:spPr>
            <a:xfrm>
              <a:off x="9271690" y="6236186"/>
              <a:ext cx="706329" cy="285895"/>
            </a:xfrm>
            <a:prstGeom prst="rect">
              <a:avLst/>
            </a:prstGeom>
            <a:noFill/>
            <a:ln>
              <a:noFill/>
            </a:ln>
          </p:spPr>
        </p:pic>
        <p:pic>
          <p:nvPicPr>
            <p:cNvPr id="8" name="Picture 7">
              <a:extLst>
                <a:ext uri="{FF2B5EF4-FFF2-40B4-BE49-F238E27FC236}">
                  <a16:creationId xmlns:a16="http://schemas.microsoft.com/office/drawing/2014/main" id="{1F268439-493F-FC4A-BF51-17919E39FF20}"/>
                </a:ext>
              </a:extLst>
            </p:cNvPr>
            <p:cNvPicPr>
              <a:picLocks noChangeAspect="1"/>
            </p:cNvPicPr>
            <p:nvPr userDrawn="1"/>
          </p:nvPicPr>
          <p:blipFill>
            <a:blip r:embed="rId3"/>
            <a:stretch>
              <a:fillRect/>
            </a:stretch>
          </p:blipFill>
          <p:spPr>
            <a:xfrm>
              <a:off x="10336787" y="6247117"/>
              <a:ext cx="522999" cy="312932"/>
            </a:xfrm>
            <a:prstGeom prst="rect">
              <a:avLst/>
            </a:prstGeom>
          </p:spPr>
        </p:pic>
        <p:cxnSp>
          <p:nvCxnSpPr>
            <p:cNvPr id="12" name="Straight Connector 11">
              <a:extLst>
                <a:ext uri="{FF2B5EF4-FFF2-40B4-BE49-F238E27FC236}">
                  <a16:creationId xmlns:a16="http://schemas.microsoft.com/office/drawing/2014/main" id="{049ECF71-1BAC-234F-AA67-A60DC2742BDD}"/>
                </a:ext>
              </a:extLst>
            </p:cNvPr>
            <p:cNvCxnSpPr/>
            <p:nvPr userDrawn="1"/>
          </p:nvCxnSpPr>
          <p:spPr>
            <a:xfrm>
              <a:off x="10149840" y="6216637"/>
              <a:ext cx="0" cy="31293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25079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68302-54E6-4F1B-A088-1E4B2C67570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0F9FB07-5A46-4036-8CB5-EA5D297EF6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F56B8CC-7328-492E-A13A-1CD453394FB3}"/>
              </a:ext>
            </a:extLst>
          </p:cNvPr>
          <p:cNvSpPr>
            <a:spLocks noGrp="1"/>
          </p:cNvSpPr>
          <p:nvPr>
            <p:ph type="dt" sz="half" idx="10"/>
          </p:nvPr>
        </p:nvSpPr>
        <p:spPr/>
        <p:txBody>
          <a:bodyPr/>
          <a:lstStyle/>
          <a:p>
            <a:fld id="{201C2F72-A8B3-4D9E-B0C6-27DFAD2F3400}" type="datetimeFigureOut">
              <a:rPr lang="en-IN" smtClean="0"/>
              <a:t>14/12/22</a:t>
            </a:fld>
            <a:endParaRPr lang="en-IN"/>
          </a:p>
        </p:txBody>
      </p:sp>
      <p:sp>
        <p:nvSpPr>
          <p:cNvPr id="5" name="Footer Placeholder 4">
            <a:extLst>
              <a:ext uri="{FF2B5EF4-FFF2-40B4-BE49-F238E27FC236}">
                <a16:creationId xmlns:a16="http://schemas.microsoft.com/office/drawing/2014/main" id="{AFECA91E-CEAE-413B-9BAC-B46C3B8D5D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C23CC3B-BA97-4F5F-AE92-4D720C1FD5E8}"/>
              </a:ext>
            </a:extLst>
          </p:cNvPr>
          <p:cNvSpPr>
            <a:spLocks noGrp="1"/>
          </p:cNvSpPr>
          <p:nvPr>
            <p:ph type="sldNum" sz="quarter" idx="12"/>
          </p:nvPr>
        </p:nvSpPr>
        <p:spPr/>
        <p:txBody>
          <a:bodyPr/>
          <a:lstStyle/>
          <a:p>
            <a:fld id="{3A29409A-FB73-4E78-A88F-83C387A33823}" type="slidenum">
              <a:rPr lang="en-IN" smtClean="0"/>
              <a:t>‹#›</a:t>
            </a:fld>
            <a:endParaRPr lang="en-IN"/>
          </a:p>
        </p:txBody>
      </p:sp>
    </p:spTree>
    <p:extLst>
      <p:ext uri="{BB962C8B-B14F-4D97-AF65-F5344CB8AC3E}">
        <p14:creationId xmlns:p14="http://schemas.microsoft.com/office/powerpoint/2010/main" val="2976614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E64CC-06F9-467A-9371-1EAB59873C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9AF8132-B096-432D-BE44-B207494A3C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FF5CA4-AD8F-4A58-AE8F-71B096D6A289}"/>
              </a:ext>
            </a:extLst>
          </p:cNvPr>
          <p:cNvSpPr>
            <a:spLocks noGrp="1"/>
          </p:cNvSpPr>
          <p:nvPr>
            <p:ph type="dt" sz="half" idx="10"/>
          </p:nvPr>
        </p:nvSpPr>
        <p:spPr/>
        <p:txBody>
          <a:bodyPr/>
          <a:lstStyle/>
          <a:p>
            <a:fld id="{201C2F72-A8B3-4D9E-B0C6-27DFAD2F3400}" type="datetimeFigureOut">
              <a:rPr lang="en-IN" smtClean="0"/>
              <a:t>14/12/22</a:t>
            </a:fld>
            <a:endParaRPr lang="en-IN"/>
          </a:p>
        </p:txBody>
      </p:sp>
      <p:sp>
        <p:nvSpPr>
          <p:cNvPr id="5" name="Footer Placeholder 4">
            <a:extLst>
              <a:ext uri="{FF2B5EF4-FFF2-40B4-BE49-F238E27FC236}">
                <a16:creationId xmlns:a16="http://schemas.microsoft.com/office/drawing/2014/main" id="{445A618E-EFC2-4938-83B7-30B1D88069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BC71DC-E88A-4776-BA9D-8B857495CB38}"/>
              </a:ext>
            </a:extLst>
          </p:cNvPr>
          <p:cNvSpPr>
            <a:spLocks noGrp="1"/>
          </p:cNvSpPr>
          <p:nvPr>
            <p:ph type="sldNum" sz="quarter" idx="12"/>
          </p:nvPr>
        </p:nvSpPr>
        <p:spPr/>
        <p:txBody>
          <a:bodyPr/>
          <a:lstStyle/>
          <a:p>
            <a:fld id="{3A29409A-FB73-4E78-A88F-83C387A33823}" type="slidenum">
              <a:rPr lang="en-IN" smtClean="0"/>
              <a:t>‹#›</a:t>
            </a:fld>
            <a:endParaRPr lang="en-IN"/>
          </a:p>
        </p:txBody>
      </p:sp>
    </p:spTree>
    <p:extLst>
      <p:ext uri="{BB962C8B-B14F-4D97-AF65-F5344CB8AC3E}">
        <p14:creationId xmlns:p14="http://schemas.microsoft.com/office/powerpoint/2010/main" val="3302209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93726-668E-4177-84EA-29692B5EFBC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070A507-1B69-482C-A0C7-61EDC68C48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0F43ECB-19EE-4F3E-9D39-AC46C7939B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ABAB905-AC9D-42E6-A176-279198ECB06F}"/>
              </a:ext>
            </a:extLst>
          </p:cNvPr>
          <p:cNvSpPr>
            <a:spLocks noGrp="1"/>
          </p:cNvSpPr>
          <p:nvPr>
            <p:ph type="dt" sz="half" idx="10"/>
          </p:nvPr>
        </p:nvSpPr>
        <p:spPr/>
        <p:txBody>
          <a:bodyPr/>
          <a:lstStyle/>
          <a:p>
            <a:fld id="{201C2F72-A8B3-4D9E-B0C6-27DFAD2F3400}" type="datetimeFigureOut">
              <a:rPr lang="en-IN" smtClean="0"/>
              <a:t>14/12/22</a:t>
            </a:fld>
            <a:endParaRPr lang="en-IN"/>
          </a:p>
        </p:txBody>
      </p:sp>
      <p:sp>
        <p:nvSpPr>
          <p:cNvPr id="6" name="Footer Placeholder 5">
            <a:extLst>
              <a:ext uri="{FF2B5EF4-FFF2-40B4-BE49-F238E27FC236}">
                <a16:creationId xmlns:a16="http://schemas.microsoft.com/office/drawing/2014/main" id="{26F0B666-4EEC-4E10-AE40-7C0D4C6A592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8413A14-33C5-4E7D-860D-8B752C3E453F}"/>
              </a:ext>
            </a:extLst>
          </p:cNvPr>
          <p:cNvSpPr>
            <a:spLocks noGrp="1"/>
          </p:cNvSpPr>
          <p:nvPr>
            <p:ph type="sldNum" sz="quarter" idx="12"/>
          </p:nvPr>
        </p:nvSpPr>
        <p:spPr/>
        <p:txBody>
          <a:bodyPr/>
          <a:lstStyle/>
          <a:p>
            <a:fld id="{3A29409A-FB73-4E78-A88F-83C387A33823}" type="slidenum">
              <a:rPr lang="en-IN" smtClean="0"/>
              <a:t>‹#›</a:t>
            </a:fld>
            <a:endParaRPr lang="en-IN"/>
          </a:p>
        </p:txBody>
      </p:sp>
    </p:spTree>
    <p:extLst>
      <p:ext uri="{BB962C8B-B14F-4D97-AF65-F5344CB8AC3E}">
        <p14:creationId xmlns:p14="http://schemas.microsoft.com/office/powerpoint/2010/main" val="37492015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77B0C-0E78-4847-AFC5-F0B5B916559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9ABE4F9-BD4A-45AB-8077-9F2B9F7667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DAB5BE-AFC4-424D-8D6C-93D51E935F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86E4CF6-EACF-4AA8-B2E5-7B60418F9D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A07C4C-2FD0-460F-BC16-7B84B511140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7893B1B-BEA8-4CFB-BC3F-2410E0C1BC89}"/>
              </a:ext>
            </a:extLst>
          </p:cNvPr>
          <p:cNvSpPr>
            <a:spLocks noGrp="1"/>
          </p:cNvSpPr>
          <p:nvPr>
            <p:ph type="dt" sz="half" idx="10"/>
          </p:nvPr>
        </p:nvSpPr>
        <p:spPr/>
        <p:txBody>
          <a:bodyPr/>
          <a:lstStyle/>
          <a:p>
            <a:fld id="{201C2F72-A8B3-4D9E-B0C6-27DFAD2F3400}" type="datetimeFigureOut">
              <a:rPr lang="en-IN" smtClean="0"/>
              <a:t>14/12/22</a:t>
            </a:fld>
            <a:endParaRPr lang="en-IN"/>
          </a:p>
        </p:txBody>
      </p:sp>
      <p:sp>
        <p:nvSpPr>
          <p:cNvPr id="8" name="Footer Placeholder 7">
            <a:extLst>
              <a:ext uri="{FF2B5EF4-FFF2-40B4-BE49-F238E27FC236}">
                <a16:creationId xmlns:a16="http://schemas.microsoft.com/office/drawing/2014/main" id="{5F8B520A-9CA6-428E-9F7C-5D8D3176B9A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D877548-C645-429D-8F41-B71CC53F45A2}"/>
              </a:ext>
            </a:extLst>
          </p:cNvPr>
          <p:cNvSpPr>
            <a:spLocks noGrp="1"/>
          </p:cNvSpPr>
          <p:nvPr>
            <p:ph type="sldNum" sz="quarter" idx="12"/>
          </p:nvPr>
        </p:nvSpPr>
        <p:spPr/>
        <p:txBody>
          <a:bodyPr/>
          <a:lstStyle/>
          <a:p>
            <a:fld id="{3A29409A-FB73-4E78-A88F-83C387A33823}" type="slidenum">
              <a:rPr lang="en-IN" smtClean="0"/>
              <a:t>‹#›</a:t>
            </a:fld>
            <a:endParaRPr lang="en-IN"/>
          </a:p>
        </p:txBody>
      </p:sp>
    </p:spTree>
    <p:extLst>
      <p:ext uri="{BB962C8B-B14F-4D97-AF65-F5344CB8AC3E}">
        <p14:creationId xmlns:p14="http://schemas.microsoft.com/office/powerpoint/2010/main" val="1768859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2AF6D-6630-4DA8-891A-F34A2DCACDD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79AEA0A-82F2-4D3C-B405-8B61EDD02CD7}"/>
              </a:ext>
            </a:extLst>
          </p:cNvPr>
          <p:cNvSpPr>
            <a:spLocks noGrp="1"/>
          </p:cNvSpPr>
          <p:nvPr>
            <p:ph type="dt" sz="half" idx="10"/>
          </p:nvPr>
        </p:nvSpPr>
        <p:spPr/>
        <p:txBody>
          <a:bodyPr/>
          <a:lstStyle/>
          <a:p>
            <a:fld id="{201C2F72-A8B3-4D9E-B0C6-27DFAD2F3400}" type="datetimeFigureOut">
              <a:rPr lang="en-IN" smtClean="0"/>
              <a:t>14/12/22</a:t>
            </a:fld>
            <a:endParaRPr lang="en-IN"/>
          </a:p>
        </p:txBody>
      </p:sp>
      <p:sp>
        <p:nvSpPr>
          <p:cNvPr id="4" name="Footer Placeholder 3">
            <a:extLst>
              <a:ext uri="{FF2B5EF4-FFF2-40B4-BE49-F238E27FC236}">
                <a16:creationId xmlns:a16="http://schemas.microsoft.com/office/drawing/2014/main" id="{3C95B187-32C6-4399-8228-8F49EEF8012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DA44ACE-DDD3-4C63-910B-2216F26A2694}"/>
              </a:ext>
            </a:extLst>
          </p:cNvPr>
          <p:cNvSpPr>
            <a:spLocks noGrp="1"/>
          </p:cNvSpPr>
          <p:nvPr>
            <p:ph type="sldNum" sz="quarter" idx="12"/>
          </p:nvPr>
        </p:nvSpPr>
        <p:spPr/>
        <p:txBody>
          <a:bodyPr/>
          <a:lstStyle/>
          <a:p>
            <a:fld id="{3A29409A-FB73-4E78-A88F-83C387A33823}" type="slidenum">
              <a:rPr lang="en-IN" smtClean="0"/>
              <a:t>‹#›</a:t>
            </a:fld>
            <a:endParaRPr lang="en-IN"/>
          </a:p>
        </p:txBody>
      </p:sp>
    </p:spTree>
    <p:extLst>
      <p:ext uri="{BB962C8B-B14F-4D97-AF65-F5344CB8AC3E}">
        <p14:creationId xmlns:p14="http://schemas.microsoft.com/office/powerpoint/2010/main" val="3964482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EB0E2E-D716-486A-B79D-02FD7028F3ED}"/>
              </a:ext>
            </a:extLst>
          </p:cNvPr>
          <p:cNvSpPr>
            <a:spLocks noGrp="1"/>
          </p:cNvSpPr>
          <p:nvPr>
            <p:ph type="dt" sz="half" idx="10"/>
          </p:nvPr>
        </p:nvSpPr>
        <p:spPr/>
        <p:txBody>
          <a:bodyPr/>
          <a:lstStyle/>
          <a:p>
            <a:fld id="{201C2F72-A8B3-4D9E-B0C6-27DFAD2F3400}" type="datetimeFigureOut">
              <a:rPr lang="en-IN" smtClean="0"/>
              <a:t>14/12/22</a:t>
            </a:fld>
            <a:endParaRPr lang="en-IN"/>
          </a:p>
        </p:txBody>
      </p:sp>
      <p:sp>
        <p:nvSpPr>
          <p:cNvPr id="3" name="Footer Placeholder 2">
            <a:extLst>
              <a:ext uri="{FF2B5EF4-FFF2-40B4-BE49-F238E27FC236}">
                <a16:creationId xmlns:a16="http://schemas.microsoft.com/office/drawing/2014/main" id="{BAA37347-1606-422D-8E42-474BCD6BE6A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6910DB8-52BA-458B-AA02-40FE0CD60E68}"/>
              </a:ext>
            </a:extLst>
          </p:cNvPr>
          <p:cNvSpPr>
            <a:spLocks noGrp="1"/>
          </p:cNvSpPr>
          <p:nvPr>
            <p:ph type="sldNum" sz="quarter" idx="12"/>
          </p:nvPr>
        </p:nvSpPr>
        <p:spPr/>
        <p:txBody>
          <a:bodyPr/>
          <a:lstStyle/>
          <a:p>
            <a:fld id="{3A29409A-FB73-4E78-A88F-83C387A33823}" type="slidenum">
              <a:rPr lang="en-IN" smtClean="0"/>
              <a:t>‹#›</a:t>
            </a:fld>
            <a:endParaRPr lang="en-IN"/>
          </a:p>
        </p:txBody>
      </p:sp>
    </p:spTree>
    <p:extLst>
      <p:ext uri="{BB962C8B-B14F-4D97-AF65-F5344CB8AC3E}">
        <p14:creationId xmlns:p14="http://schemas.microsoft.com/office/powerpoint/2010/main" val="1955789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9E9E0-1D17-4F61-8FAD-5F64CE2D50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368F261-37A1-47C5-B4BB-29CD56FA01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AA8A653-51F7-4E39-9E27-2CB978084D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4BD21C-9F45-478E-9DB4-F75BF4F05028}"/>
              </a:ext>
            </a:extLst>
          </p:cNvPr>
          <p:cNvSpPr>
            <a:spLocks noGrp="1"/>
          </p:cNvSpPr>
          <p:nvPr>
            <p:ph type="dt" sz="half" idx="10"/>
          </p:nvPr>
        </p:nvSpPr>
        <p:spPr/>
        <p:txBody>
          <a:bodyPr/>
          <a:lstStyle/>
          <a:p>
            <a:fld id="{201C2F72-A8B3-4D9E-B0C6-27DFAD2F3400}" type="datetimeFigureOut">
              <a:rPr lang="en-IN" smtClean="0"/>
              <a:t>14/12/22</a:t>
            </a:fld>
            <a:endParaRPr lang="en-IN"/>
          </a:p>
        </p:txBody>
      </p:sp>
      <p:sp>
        <p:nvSpPr>
          <p:cNvPr id="6" name="Footer Placeholder 5">
            <a:extLst>
              <a:ext uri="{FF2B5EF4-FFF2-40B4-BE49-F238E27FC236}">
                <a16:creationId xmlns:a16="http://schemas.microsoft.com/office/drawing/2014/main" id="{71BEF62B-3DB9-4953-A018-FE204B9B8F4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09DCD0F-C5A8-4741-8848-992C9BD39337}"/>
              </a:ext>
            </a:extLst>
          </p:cNvPr>
          <p:cNvSpPr>
            <a:spLocks noGrp="1"/>
          </p:cNvSpPr>
          <p:nvPr>
            <p:ph type="sldNum" sz="quarter" idx="12"/>
          </p:nvPr>
        </p:nvSpPr>
        <p:spPr/>
        <p:txBody>
          <a:bodyPr/>
          <a:lstStyle/>
          <a:p>
            <a:fld id="{3A29409A-FB73-4E78-A88F-83C387A33823}" type="slidenum">
              <a:rPr lang="en-IN" smtClean="0"/>
              <a:t>‹#›</a:t>
            </a:fld>
            <a:endParaRPr lang="en-IN"/>
          </a:p>
        </p:txBody>
      </p:sp>
    </p:spTree>
    <p:extLst>
      <p:ext uri="{BB962C8B-B14F-4D97-AF65-F5344CB8AC3E}">
        <p14:creationId xmlns:p14="http://schemas.microsoft.com/office/powerpoint/2010/main" val="31347744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501F5-203B-44DF-97D2-EC8FDCC256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1391D8E-C8D3-4051-B474-29A8587078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F244870-49E3-481F-9AA8-0F8CB72DB2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ABE932-37BB-4A64-97E7-34106AE073AE}"/>
              </a:ext>
            </a:extLst>
          </p:cNvPr>
          <p:cNvSpPr>
            <a:spLocks noGrp="1"/>
          </p:cNvSpPr>
          <p:nvPr>
            <p:ph type="dt" sz="half" idx="10"/>
          </p:nvPr>
        </p:nvSpPr>
        <p:spPr/>
        <p:txBody>
          <a:bodyPr/>
          <a:lstStyle/>
          <a:p>
            <a:fld id="{201C2F72-A8B3-4D9E-B0C6-27DFAD2F3400}" type="datetimeFigureOut">
              <a:rPr lang="en-IN" smtClean="0"/>
              <a:t>14/12/22</a:t>
            </a:fld>
            <a:endParaRPr lang="en-IN"/>
          </a:p>
        </p:txBody>
      </p:sp>
      <p:sp>
        <p:nvSpPr>
          <p:cNvPr id="6" name="Footer Placeholder 5">
            <a:extLst>
              <a:ext uri="{FF2B5EF4-FFF2-40B4-BE49-F238E27FC236}">
                <a16:creationId xmlns:a16="http://schemas.microsoft.com/office/drawing/2014/main" id="{0E8664AD-9F33-4F15-AF38-54EF276D0DF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CD87BC1-7477-44E7-A2B0-456CF950A8E9}"/>
              </a:ext>
            </a:extLst>
          </p:cNvPr>
          <p:cNvSpPr>
            <a:spLocks noGrp="1"/>
          </p:cNvSpPr>
          <p:nvPr>
            <p:ph type="sldNum" sz="quarter" idx="12"/>
          </p:nvPr>
        </p:nvSpPr>
        <p:spPr/>
        <p:txBody>
          <a:bodyPr/>
          <a:lstStyle/>
          <a:p>
            <a:fld id="{3A29409A-FB73-4E78-A88F-83C387A33823}" type="slidenum">
              <a:rPr lang="en-IN" smtClean="0"/>
              <a:t>‹#›</a:t>
            </a:fld>
            <a:endParaRPr lang="en-IN"/>
          </a:p>
        </p:txBody>
      </p:sp>
    </p:spTree>
    <p:extLst>
      <p:ext uri="{BB962C8B-B14F-4D97-AF65-F5344CB8AC3E}">
        <p14:creationId xmlns:p14="http://schemas.microsoft.com/office/powerpoint/2010/main" val="854547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ECF950-D3B0-4AA2-BC08-ADB80E377C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5BACBF6-6B0F-4425-B4FC-FFD8C619F9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465EC9F-0DA8-499D-8BC3-065AB49F45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1C2F72-A8B3-4D9E-B0C6-27DFAD2F3400}" type="datetimeFigureOut">
              <a:rPr lang="en-IN" smtClean="0"/>
              <a:t>14/12/22</a:t>
            </a:fld>
            <a:endParaRPr lang="en-IN"/>
          </a:p>
        </p:txBody>
      </p:sp>
      <p:sp>
        <p:nvSpPr>
          <p:cNvPr id="5" name="Footer Placeholder 4">
            <a:extLst>
              <a:ext uri="{FF2B5EF4-FFF2-40B4-BE49-F238E27FC236}">
                <a16:creationId xmlns:a16="http://schemas.microsoft.com/office/drawing/2014/main" id="{470BBC27-D230-443C-8B0E-F6AB81BB97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7CAF9D2-EA4B-4745-9845-D367017110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29409A-FB73-4E78-A88F-83C387A33823}" type="slidenum">
              <a:rPr lang="en-IN" smtClean="0"/>
              <a:t>‹#›</a:t>
            </a:fld>
            <a:endParaRPr lang="en-IN"/>
          </a:p>
        </p:txBody>
      </p:sp>
    </p:spTree>
    <p:extLst>
      <p:ext uri="{BB962C8B-B14F-4D97-AF65-F5344CB8AC3E}">
        <p14:creationId xmlns:p14="http://schemas.microsoft.com/office/powerpoint/2010/main" val="249867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svg"/><Relationship Id="rId3" Type="http://schemas.openxmlformats.org/officeDocument/2006/relationships/image" Target="../media/image8.svg"/><Relationship Id="rId7" Type="http://schemas.openxmlformats.org/officeDocument/2006/relationships/image" Target="../media/image12.svg"/><Relationship Id="rId12" Type="http://schemas.openxmlformats.org/officeDocument/2006/relationships/image" Target="../media/image17.png"/><Relationship Id="rId17" Type="http://schemas.openxmlformats.org/officeDocument/2006/relationships/image" Target="../media/image22.png"/><Relationship Id="rId2" Type="http://schemas.openxmlformats.org/officeDocument/2006/relationships/image" Target="../media/image7.png"/><Relationship Id="rId16" Type="http://schemas.openxmlformats.org/officeDocument/2006/relationships/image" Target="../media/image21.png"/><Relationship Id="rId1" Type="http://schemas.openxmlformats.org/officeDocument/2006/relationships/slideLayout" Target="../slideLayouts/slideLayout12.xml"/><Relationship Id="rId6" Type="http://schemas.openxmlformats.org/officeDocument/2006/relationships/image" Target="../media/image11.png"/><Relationship Id="rId11" Type="http://schemas.openxmlformats.org/officeDocument/2006/relationships/image" Target="../media/image16.svg"/><Relationship Id="rId5" Type="http://schemas.openxmlformats.org/officeDocument/2006/relationships/image" Target="../media/image10.svg"/><Relationship Id="rId15" Type="http://schemas.openxmlformats.org/officeDocument/2006/relationships/image" Target="../media/image20.sv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svg"/><Relationship Id="rId14" Type="http://schemas.openxmlformats.org/officeDocument/2006/relationships/image" Target="../media/image19.png"/></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735D9F55-4A62-617F-AA7C-731D8EEECB74}"/>
              </a:ext>
            </a:extLst>
          </p:cNvPr>
          <p:cNvSpPr txBox="1"/>
          <p:nvPr/>
        </p:nvSpPr>
        <p:spPr>
          <a:xfrm>
            <a:off x="273269" y="1030970"/>
            <a:ext cx="10247586" cy="3693319"/>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rPr>
              <a:t>Understand about the OpenShift and Web Console Perspectives.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Understand about the QuickStart Overview with respect to CP4S.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Understand about the Cli tools and Overview.</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Understand about the OpenShift Installation.</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Understand about the OpenShift Build and Deploy an application.</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Understand about the Role, Authentication and Authorization.</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Understand about the Encryption, Backup and Restoration Process</a:t>
            </a:r>
          </a:p>
        </p:txBody>
      </p:sp>
      <p:sp>
        <p:nvSpPr>
          <p:cNvPr id="10" name="TextBox 9">
            <a:extLst>
              <a:ext uri="{FF2B5EF4-FFF2-40B4-BE49-F238E27FC236}">
                <a16:creationId xmlns:a16="http://schemas.microsoft.com/office/drawing/2014/main" id="{34669A1D-89F9-4162-25D8-59961019AD0F}"/>
              </a:ext>
            </a:extLst>
          </p:cNvPr>
          <p:cNvSpPr txBox="1"/>
          <p:nvPr/>
        </p:nvSpPr>
        <p:spPr>
          <a:xfrm>
            <a:off x="526774" y="228600"/>
            <a:ext cx="9481930" cy="369332"/>
          </a:xfrm>
          <a:prstGeom prst="rect">
            <a:avLst/>
          </a:prstGeom>
          <a:noFill/>
        </p:spPr>
        <p:txBody>
          <a:bodyPr wrap="square" rtlCol="0">
            <a:spAutoFit/>
          </a:bodyPr>
          <a:lstStyle/>
          <a:p>
            <a:r>
              <a:rPr lang="en-US" dirty="0">
                <a:solidFill>
                  <a:schemeClr val="bg1"/>
                </a:solidFill>
              </a:rPr>
              <a:t>About this Course</a:t>
            </a:r>
          </a:p>
        </p:txBody>
      </p:sp>
    </p:spTree>
    <p:extLst>
      <p:ext uri="{BB962C8B-B14F-4D97-AF65-F5344CB8AC3E}">
        <p14:creationId xmlns:p14="http://schemas.microsoft.com/office/powerpoint/2010/main" val="37557325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ocaccess">
            <a:extLst>
              <a:ext uri="{FF2B5EF4-FFF2-40B4-BE49-F238E27FC236}">
                <a16:creationId xmlns:a16="http://schemas.microsoft.com/office/drawing/2014/main" id="{55DC6835-8747-58F9-AA15-DB1E486000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0942" y="727587"/>
            <a:ext cx="11287432" cy="527008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A5E9F52-EDB3-350A-74F7-F0817990A424}"/>
              </a:ext>
            </a:extLst>
          </p:cNvPr>
          <p:cNvSpPr txBox="1"/>
          <p:nvPr/>
        </p:nvSpPr>
        <p:spPr>
          <a:xfrm>
            <a:off x="526774" y="228600"/>
            <a:ext cx="9481930" cy="369332"/>
          </a:xfrm>
          <a:prstGeom prst="rect">
            <a:avLst/>
          </a:prstGeom>
          <a:noFill/>
        </p:spPr>
        <p:txBody>
          <a:bodyPr wrap="square" rtlCol="0">
            <a:spAutoFit/>
          </a:bodyPr>
          <a:lstStyle/>
          <a:p>
            <a:r>
              <a:rPr lang="en-US" dirty="0">
                <a:solidFill>
                  <a:schemeClr val="bg1"/>
                </a:solidFill>
              </a:rPr>
              <a:t>Access OpenShift Cluster</a:t>
            </a:r>
          </a:p>
        </p:txBody>
      </p:sp>
    </p:spTree>
    <p:extLst>
      <p:ext uri="{BB962C8B-B14F-4D97-AF65-F5344CB8AC3E}">
        <p14:creationId xmlns:p14="http://schemas.microsoft.com/office/powerpoint/2010/main" val="1914127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CDCCADF2-79B5-1B37-76C4-3E2202D6C344}"/>
              </a:ext>
            </a:extLst>
          </p:cNvPr>
          <p:cNvGraphicFramePr>
            <a:graphicFrameLocks noGrp="1"/>
          </p:cNvGraphicFramePr>
          <p:nvPr>
            <p:extLst>
              <p:ext uri="{D42A27DB-BD31-4B8C-83A1-F6EECF244321}">
                <p14:modId xmlns:p14="http://schemas.microsoft.com/office/powerpoint/2010/main" val="1473863683"/>
              </p:ext>
            </p:extLst>
          </p:nvPr>
        </p:nvGraphicFramePr>
        <p:xfrm>
          <a:off x="0" y="0"/>
          <a:ext cx="12192000" cy="6065675"/>
        </p:xfrm>
        <a:graphic>
          <a:graphicData uri="http://schemas.openxmlformats.org/drawingml/2006/table">
            <a:tbl>
              <a:tblPr firstRow="1" bandRow="1">
                <a:tableStyleId>{5A111915-BE36-4E01-A7E5-04B1672EAD32}</a:tableStyleId>
              </a:tblPr>
              <a:tblGrid>
                <a:gridCol w="2228967">
                  <a:extLst>
                    <a:ext uri="{9D8B030D-6E8A-4147-A177-3AD203B41FA5}">
                      <a16:colId xmlns:a16="http://schemas.microsoft.com/office/drawing/2014/main" val="4143047953"/>
                    </a:ext>
                  </a:extLst>
                </a:gridCol>
                <a:gridCol w="9963033">
                  <a:extLst>
                    <a:ext uri="{9D8B030D-6E8A-4147-A177-3AD203B41FA5}">
                      <a16:colId xmlns:a16="http://schemas.microsoft.com/office/drawing/2014/main" val="4009886745"/>
                    </a:ext>
                  </a:extLst>
                </a:gridCol>
              </a:tblGrid>
              <a:tr h="725190">
                <a:tc>
                  <a:txBody>
                    <a:bodyPr/>
                    <a:lstStyle/>
                    <a:p>
                      <a:pPr marL="0" marR="0" lvl="0" indent="0" algn="ctr" rtl="0" hangingPunct="0">
                        <a:lnSpc>
                          <a:spcPct val="100000"/>
                        </a:lnSpc>
                        <a:spcBef>
                          <a:spcPts val="0"/>
                        </a:spcBef>
                        <a:spcAft>
                          <a:spcPts val="0"/>
                        </a:spcAft>
                        <a:buNone/>
                        <a:tabLst/>
                        <a:defRPr sz="1660"/>
                      </a:pPr>
                      <a:r>
                        <a:rPr lang="en-IN" sz="1800" b="1" u="none" strike="noStrike" kern="1200" cap="none" dirty="0"/>
                        <a:t>Technology</a:t>
                      </a:r>
                      <a:endParaRPr lang="en-IN" sz="1800" b="1" i="0" u="none" strike="noStrike" kern="1200" cap="none" dirty="0">
                        <a:latin typeface="Liberation Sans" pitchFamily="18"/>
                        <a:ea typeface="WenQuanYi Zen Hei Sharp" pitchFamily="2"/>
                        <a:cs typeface="Lohit Devanagari" pitchFamily="2"/>
                      </a:endParaRPr>
                    </a:p>
                  </a:txBody>
                  <a:tcPr marL="82953" marR="82953" marT="41476" marB="41476" anchor="ctr">
                    <a:solidFill>
                      <a:schemeClr val="accent1">
                        <a:lumMod val="50000"/>
                      </a:schemeClr>
                    </a:solidFill>
                  </a:tcPr>
                </a:tc>
                <a:tc>
                  <a:txBody>
                    <a:bodyPr/>
                    <a:lstStyle/>
                    <a:p>
                      <a:pPr marL="0" marR="0" lvl="0" indent="0" algn="ctr" rtl="0" hangingPunct="0">
                        <a:lnSpc>
                          <a:spcPct val="100000"/>
                        </a:lnSpc>
                        <a:spcBef>
                          <a:spcPts val="0"/>
                        </a:spcBef>
                        <a:spcAft>
                          <a:spcPts val="0"/>
                        </a:spcAft>
                        <a:buNone/>
                        <a:tabLst/>
                        <a:defRPr sz="1660"/>
                      </a:pPr>
                      <a:r>
                        <a:rPr lang="en-IN" sz="1800" b="1" u="none" strike="noStrike" kern="1200" cap="none" dirty="0"/>
                        <a:t>Rationale</a:t>
                      </a:r>
                      <a:endParaRPr lang="en-IN" sz="1800" b="1" i="0" u="none" strike="noStrike" kern="1200" cap="none" dirty="0">
                        <a:latin typeface="Liberation Sans" pitchFamily="18"/>
                        <a:ea typeface="WenQuanYi Zen Hei Sharp" pitchFamily="2"/>
                        <a:cs typeface="Lohit Devanagari" pitchFamily="2"/>
                      </a:endParaRPr>
                    </a:p>
                  </a:txBody>
                  <a:tcPr marL="82953" marR="82953" marT="41476" marB="41476" anchor="ctr">
                    <a:solidFill>
                      <a:schemeClr val="accent1">
                        <a:lumMod val="50000"/>
                      </a:schemeClr>
                    </a:solidFill>
                  </a:tcPr>
                </a:tc>
                <a:extLst>
                  <a:ext uri="{0D108BD9-81ED-4DB2-BD59-A6C34878D82A}">
                    <a16:rowId xmlns:a16="http://schemas.microsoft.com/office/drawing/2014/main" val="433102118"/>
                  </a:ext>
                </a:extLst>
              </a:tr>
              <a:tr h="499396">
                <a:tc>
                  <a:txBody>
                    <a:bodyPr/>
                    <a:lstStyle/>
                    <a:p>
                      <a:pPr marL="0" marR="0" lvl="0" indent="0" rtl="0" hangingPunct="0">
                        <a:lnSpc>
                          <a:spcPct val="100000"/>
                        </a:lnSpc>
                        <a:spcBef>
                          <a:spcPts val="0"/>
                        </a:spcBef>
                        <a:spcAft>
                          <a:spcPts val="0"/>
                        </a:spcAft>
                        <a:buNone/>
                        <a:tabLst/>
                        <a:defRPr sz="1660"/>
                      </a:pPr>
                      <a:r>
                        <a:rPr lang="en-IN" sz="1300" b="1" u="none" strike="noStrike" kern="1200" cap="none" dirty="0">
                          <a:solidFill>
                            <a:schemeClr val="bg1"/>
                          </a:solidFill>
                        </a:rPr>
                        <a:t>Terraform</a:t>
                      </a:r>
                      <a:endParaRPr lang="en-IN" sz="1300" b="1"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tc>
                  <a:txBody>
                    <a:bodyPr/>
                    <a:lstStyle/>
                    <a:p>
                      <a:pPr marL="0" marR="0" lvl="0" indent="0" rtl="0" hangingPunct="0">
                        <a:lnSpc>
                          <a:spcPct val="100000"/>
                        </a:lnSpc>
                        <a:spcBef>
                          <a:spcPts val="0"/>
                        </a:spcBef>
                        <a:spcAft>
                          <a:spcPts val="0"/>
                        </a:spcAft>
                        <a:buNone/>
                        <a:tabLst/>
                        <a:defRPr sz="1660"/>
                      </a:pPr>
                      <a:r>
                        <a:rPr lang="en-IN" sz="1300" u="none" strike="noStrike" kern="1200" cap="none" dirty="0">
                          <a:solidFill>
                            <a:schemeClr val="bg1"/>
                          </a:solidFill>
                        </a:rPr>
                        <a:t>Immutable Infrastructure, Declarative Style, Orchestration tool, only partial support for packaging and templating. Life Cycle and State management. Excellent support for VM Provisioning, Network and storage management.</a:t>
                      </a:r>
                      <a:endParaRPr lang="en-IN" sz="1300" b="0"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extLst>
                  <a:ext uri="{0D108BD9-81ED-4DB2-BD59-A6C34878D82A}">
                    <a16:rowId xmlns:a16="http://schemas.microsoft.com/office/drawing/2014/main" val="52269206"/>
                  </a:ext>
                </a:extLst>
              </a:tr>
              <a:tr h="447259">
                <a:tc>
                  <a:txBody>
                    <a:bodyPr/>
                    <a:lstStyle/>
                    <a:p>
                      <a:pPr marL="0" marR="0" lvl="0" indent="0" rtl="0" hangingPunct="0">
                        <a:lnSpc>
                          <a:spcPct val="100000"/>
                        </a:lnSpc>
                        <a:spcBef>
                          <a:spcPts val="0"/>
                        </a:spcBef>
                        <a:spcAft>
                          <a:spcPts val="0"/>
                        </a:spcAft>
                        <a:buNone/>
                        <a:tabLst/>
                        <a:defRPr sz="1660"/>
                      </a:pPr>
                      <a:r>
                        <a:rPr lang="en-IN" sz="1300" b="1" u="none" strike="noStrike" kern="1200" cap="none" dirty="0">
                          <a:solidFill>
                            <a:schemeClr val="bg1"/>
                          </a:solidFill>
                        </a:rPr>
                        <a:t>Ansible</a:t>
                      </a:r>
                      <a:endParaRPr lang="en-IN" sz="1300" b="1"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tc>
                  <a:txBody>
                    <a:bodyPr/>
                    <a:lstStyle/>
                    <a:p>
                      <a:pPr marL="0" marR="0" lvl="0" indent="0" rtl="0" hangingPunct="0">
                        <a:lnSpc>
                          <a:spcPct val="100000"/>
                        </a:lnSpc>
                        <a:spcBef>
                          <a:spcPts val="0"/>
                        </a:spcBef>
                        <a:spcAft>
                          <a:spcPts val="0"/>
                        </a:spcAft>
                        <a:buNone/>
                        <a:tabLst/>
                        <a:defRPr sz="1660"/>
                      </a:pPr>
                      <a:r>
                        <a:rPr lang="en-IN" sz="1300" u="none" strike="noStrike" kern="1200" cap="none" dirty="0">
                          <a:solidFill>
                            <a:schemeClr val="bg1"/>
                          </a:solidFill>
                        </a:rPr>
                        <a:t>Configuration Management, provides support for mutable infrastructure, Procedural Language, Partial support for VM Provisioning.</a:t>
                      </a:r>
                      <a:endParaRPr lang="en-IN" sz="1300" b="0"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extLst>
                  <a:ext uri="{0D108BD9-81ED-4DB2-BD59-A6C34878D82A}">
                    <a16:rowId xmlns:a16="http://schemas.microsoft.com/office/drawing/2014/main" val="387990827"/>
                  </a:ext>
                </a:extLst>
              </a:tr>
              <a:tr h="292922">
                <a:tc>
                  <a:txBody>
                    <a:bodyPr/>
                    <a:lstStyle/>
                    <a:p>
                      <a:pPr marL="0" marR="0" lvl="0" indent="0" rtl="0" hangingPunct="0">
                        <a:lnSpc>
                          <a:spcPct val="100000"/>
                        </a:lnSpc>
                        <a:spcBef>
                          <a:spcPts val="0"/>
                        </a:spcBef>
                        <a:spcAft>
                          <a:spcPts val="0"/>
                        </a:spcAft>
                        <a:buNone/>
                        <a:tabLst/>
                        <a:defRPr sz="1660"/>
                      </a:pPr>
                      <a:r>
                        <a:rPr lang="en-IN" sz="1300" b="1" u="none" strike="noStrike" kern="1200" cap="none" dirty="0">
                          <a:solidFill>
                            <a:schemeClr val="bg1"/>
                          </a:solidFill>
                        </a:rPr>
                        <a:t>Jenkins</a:t>
                      </a:r>
                      <a:endParaRPr lang="en-IN" sz="1300" b="1"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tc>
                  <a:txBody>
                    <a:bodyPr/>
                    <a:lstStyle/>
                    <a:p>
                      <a:pPr marL="0" marR="0" lvl="0" indent="0" rtl="0" hangingPunct="0">
                        <a:lnSpc>
                          <a:spcPct val="100000"/>
                        </a:lnSpc>
                        <a:spcBef>
                          <a:spcPts val="0"/>
                        </a:spcBef>
                        <a:spcAft>
                          <a:spcPts val="0"/>
                        </a:spcAft>
                        <a:buNone/>
                        <a:tabLst/>
                        <a:defRPr sz="1660"/>
                      </a:pPr>
                      <a:r>
                        <a:rPr lang="en-IN" sz="1300" u="none" strike="noStrike" kern="1200" cap="none" dirty="0">
                          <a:solidFill>
                            <a:schemeClr val="bg1"/>
                          </a:solidFill>
                        </a:rPr>
                        <a:t>Build and deployment Orchestration, Award winning opensource projects.</a:t>
                      </a:r>
                      <a:endParaRPr lang="en-IN" sz="1300" b="0"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extLst>
                  <a:ext uri="{0D108BD9-81ED-4DB2-BD59-A6C34878D82A}">
                    <a16:rowId xmlns:a16="http://schemas.microsoft.com/office/drawing/2014/main" val="3026707138"/>
                  </a:ext>
                </a:extLst>
              </a:tr>
              <a:tr h="292922">
                <a:tc>
                  <a:txBody>
                    <a:bodyPr/>
                    <a:lstStyle/>
                    <a:p>
                      <a:pPr marL="0" marR="0" lvl="0" indent="0" algn="l" defTabSz="914400" rtl="0" eaLnBrk="1" latinLnBrk="0" hangingPunct="0">
                        <a:lnSpc>
                          <a:spcPct val="100000"/>
                        </a:lnSpc>
                        <a:spcBef>
                          <a:spcPts val="0"/>
                        </a:spcBef>
                        <a:spcAft>
                          <a:spcPts val="0"/>
                        </a:spcAft>
                        <a:buNone/>
                        <a:tabLst/>
                        <a:defRPr sz="1660"/>
                      </a:pPr>
                      <a:r>
                        <a:rPr lang="en-IN" sz="1300" b="1" u="none" strike="noStrike" kern="1200" cap="none" dirty="0">
                          <a:solidFill>
                            <a:schemeClr val="bg1"/>
                          </a:solidFill>
                          <a:latin typeface="+mn-lt"/>
                          <a:ea typeface="+mn-ea"/>
                          <a:cs typeface="+mn-cs"/>
                        </a:rPr>
                        <a:t>Travis CI</a:t>
                      </a:r>
                    </a:p>
                  </a:txBody>
                  <a:tcPr marL="82953" marR="82953" marT="41476" marB="41476"/>
                </a:tc>
                <a:tc>
                  <a:txBody>
                    <a:bodyPr/>
                    <a:lstStyle/>
                    <a:p>
                      <a:pPr marL="0" marR="0" lvl="0" indent="0" algn="l" defTabSz="914400" rtl="0" eaLnBrk="1" latinLnBrk="0" hangingPunct="0">
                        <a:lnSpc>
                          <a:spcPct val="100000"/>
                        </a:lnSpc>
                        <a:spcBef>
                          <a:spcPts val="0"/>
                        </a:spcBef>
                        <a:spcAft>
                          <a:spcPts val="0"/>
                        </a:spcAft>
                        <a:buNone/>
                        <a:tabLst/>
                        <a:defRPr sz="1660"/>
                      </a:pPr>
                      <a:r>
                        <a:rPr lang="en-IN" sz="1300" u="none" strike="noStrike" kern="1200" cap="none" dirty="0">
                          <a:solidFill>
                            <a:schemeClr val="bg1"/>
                          </a:solidFill>
                          <a:latin typeface="+mn-lt"/>
                          <a:ea typeface="+mn-ea"/>
                          <a:cs typeface="+mn-cs"/>
                        </a:rPr>
                        <a:t>Excellent CI Tool, Not a free version available. But excellent tool for GitHub monitoring &amp; Webhook Setup.</a:t>
                      </a:r>
                    </a:p>
                  </a:txBody>
                  <a:tcPr marL="82953" marR="82953" marT="41476" marB="41476"/>
                </a:tc>
                <a:extLst>
                  <a:ext uri="{0D108BD9-81ED-4DB2-BD59-A6C34878D82A}">
                    <a16:rowId xmlns:a16="http://schemas.microsoft.com/office/drawing/2014/main" val="3369308109"/>
                  </a:ext>
                </a:extLst>
              </a:tr>
              <a:tr h="292922">
                <a:tc>
                  <a:txBody>
                    <a:bodyPr/>
                    <a:lstStyle/>
                    <a:p>
                      <a:pPr marL="0" marR="0" lvl="0" indent="0" rtl="0" hangingPunct="0">
                        <a:lnSpc>
                          <a:spcPct val="100000"/>
                        </a:lnSpc>
                        <a:spcBef>
                          <a:spcPts val="0"/>
                        </a:spcBef>
                        <a:spcAft>
                          <a:spcPts val="0"/>
                        </a:spcAft>
                        <a:buNone/>
                        <a:tabLst/>
                        <a:defRPr sz="1660"/>
                      </a:pPr>
                      <a:r>
                        <a:rPr lang="en-IN" sz="1300" b="1" u="none" strike="noStrike" kern="1200" cap="none">
                          <a:solidFill>
                            <a:schemeClr val="bg1"/>
                          </a:solidFill>
                        </a:rPr>
                        <a:t>GitHub</a:t>
                      </a:r>
                      <a:endParaRPr lang="en-IN" sz="1300" b="1" i="0" u="none" strike="noStrike" kern="1200" cap="none">
                        <a:solidFill>
                          <a:schemeClr val="bg1"/>
                        </a:solidFill>
                        <a:latin typeface="Liberation Sans" pitchFamily="18"/>
                        <a:ea typeface="WenQuanYi Zen Hei Sharp" pitchFamily="2"/>
                        <a:cs typeface="Lohit Devanagari" pitchFamily="2"/>
                      </a:endParaRPr>
                    </a:p>
                  </a:txBody>
                  <a:tcPr marL="82953" marR="82953" marT="41476" marB="41476"/>
                </a:tc>
                <a:tc>
                  <a:txBody>
                    <a:bodyPr/>
                    <a:lstStyle/>
                    <a:p>
                      <a:pPr marL="0" marR="0" lvl="0" indent="0" rtl="0" hangingPunct="0">
                        <a:lnSpc>
                          <a:spcPct val="100000"/>
                        </a:lnSpc>
                        <a:spcBef>
                          <a:spcPts val="0"/>
                        </a:spcBef>
                        <a:spcAft>
                          <a:spcPts val="0"/>
                        </a:spcAft>
                        <a:buNone/>
                        <a:tabLst/>
                        <a:defRPr sz="1660"/>
                      </a:pPr>
                      <a:r>
                        <a:rPr lang="en-IN" sz="1300" u="none" strike="noStrike" kern="1200" cap="none" dirty="0">
                          <a:solidFill>
                            <a:schemeClr val="bg1"/>
                          </a:solidFill>
                        </a:rPr>
                        <a:t>Version Control, Industry Leader</a:t>
                      </a:r>
                      <a:endParaRPr lang="en-IN" sz="1300" b="0"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extLst>
                  <a:ext uri="{0D108BD9-81ED-4DB2-BD59-A6C34878D82A}">
                    <a16:rowId xmlns:a16="http://schemas.microsoft.com/office/drawing/2014/main" val="1677015184"/>
                  </a:ext>
                </a:extLst>
              </a:tr>
              <a:tr h="292922">
                <a:tc>
                  <a:txBody>
                    <a:bodyPr/>
                    <a:lstStyle/>
                    <a:p>
                      <a:pPr marL="0" marR="0" lvl="0" indent="0" rtl="0" hangingPunct="0">
                        <a:lnSpc>
                          <a:spcPct val="100000"/>
                        </a:lnSpc>
                        <a:spcBef>
                          <a:spcPts val="0"/>
                        </a:spcBef>
                        <a:spcAft>
                          <a:spcPts val="0"/>
                        </a:spcAft>
                        <a:buNone/>
                        <a:tabLst/>
                        <a:defRPr sz="1660"/>
                      </a:pPr>
                      <a:r>
                        <a:rPr lang="en-IN" sz="1300" b="1" u="none" strike="noStrike" kern="1200" cap="none" dirty="0">
                          <a:solidFill>
                            <a:schemeClr val="bg1"/>
                          </a:solidFill>
                        </a:rPr>
                        <a:t>SonarQube</a:t>
                      </a:r>
                      <a:endParaRPr lang="en-IN" sz="1300" b="1"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tc>
                  <a:txBody>
                    <a:bodyPr/>
                    <a:lstStyle/>
                    <a:p>
                      <a:pPr marL="0" marR="0" lvl="0" indent="0" rtl="0" hangingPunct="0">
                        <a:lnSpc>
                          <a:spcPct val="100000"/>
                        </a:lnSpc>
                        <a:spcBef>
                          <a:spcPts val="0"/>
                        </a:spcBef>
                        <a:spcAft>
                          <a:spcPts val="0"/>
                        </a:spcAft>
                        <a:buNone/>
                        <a:tabLst/>
                        <a:defRPr sz="1660"/>
                      </a:pPr>
                      <a:r>
                        <a:rPr lang="en-IN" sz="1300" u="none" strike="noStrike" kern="1200" cap="none" dirty="0">
                          <a:solidFill>
                            <a:schemeClr val="bg1"/>
                          </a:solidFill>
                        </a:rPr>
                        <a:t>Code Quality Gateway, Industry Proven</a:t>
                      </a:r>
                      <a:endParaRPr lang="en-IN" sz="1300" b="0"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extLst>
                  <a:ext uri="{0D108BD9-81ED-4DB2-BD59-A6C34878D82A}">
                    <a16:rowId xmlns:a16="http://schemas.microsoft.com/office/drawing/2014/main" val="885043300"/>
                  </a:ext>
                </a:extLst>
              </a:tr>
              <a:tr h="292922">
                <a:tc>
                  <a:txBody>
                    <a:bodyPr/>
                    <a:lstStyle/>
                    <a:p>
                      <a:pPr marL="0" marR="0" lvl="0" indent="0" rtl="0" hangingPunct="0">
                        <a:lnSpc>
                          <a:spcPct val="100000"/>
                        </a:lnSpc>
                        <a:spcBef>
                          <a:spcPts val="0"/>
                        </a:spcBef>
                        <a:spcAft>
                          <a:spcPts val="0"/>
                        </a:spcAft>
                        <a:buNone/>
                        <a:tabLst/>
                        <a:defRPr sz="1660"/>
                      </a:pPr>
                      <a:r>
                        <a:rPr lang="en-IN" sz="1300" b="1" u="none" strike="noStrike" kern="1200" cap="none" dirty="0" err="1">
                          <a:solidFill>
                            <a:schemeClr val="bg1"/>
                          </a:solidFill>
                        </a:rPr>
                        <a:t>GitOps</a:t>
                      </a:r>
                      <a:endParaRPr lang="en-IN" sz="1300" b="1"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tc>
                  <a:txBody>
                    <a:bodyPr/>
                    <a:lstStyle/>
                    <a:p>
                      <a:pPr marL="0" marR="0" lvl="0" indent="0" algn="l" defTabSz="914400" rtl="0" eaLnBrk="1" latinLnBrk="0" hangingPunct="0">
                        <a:lnSpc>
                          <a:spcPct val="100000"/>
                        </a:lnSpc>
                        <a:spcBef>
                          <a:spcPts val="0"/>
                        </a:spcBef>
                        <a:spcAft>
                          <a:spcPts val="0"/>
                        </a:spcAft>
                        <a:buNone/>
                        <a:tabLst/>
                        <a:defRPr sz="1660"/>
                      </a:pPr>
                      <a:r>
                        <a:rPr lang="en-IN" sz="1300" u="none" strike="noStrike" kern="1200" cap="none" dirty="0">
                          <a:solidFill>
                            <a:schemeClr val="bg1"/>
                          </a:solidFill>
                          <a:latin typeface="+mn-lt"/>
                          <a:ea typeface="+mn-ea"/>
                          <a:cs typeface="+mn-cs"/>
                        </a:rPr>
                        <a:t>For Better CD Orchestration Workflow</a:t>
                      </a:r>
                    </a:p>
                  </a:txBody>
                  <a:tcPr marL="82953" marR="82953" marT="41476" marB="41476"/>
                </a:tc>
                <a:extLst>
                  <a:ext uri="{0D108BD9-81ED-4DB2-BD59-A6C34878D82A}">
                    <a16:rowId xmlns:a16="http://schemas.microsoft.com/office/drawing/2014/main" val="3331655895"/>
                  </a:ext>
                </a:extLst>
              </a:tr>
              <a:tr h="292922">
                <a:tc>
                  <a:txBody>
                    <a:bodyPr/>
                    <a:lstStyle/>
                    <a:p>
                      <a:pPr marL="0" marR="0" lvl="0" indent="0" rtl="0" hangingPunct="0">
                        <a:lnSpc>
                          <a:spcPct val="100000"/>
                        </a:lnSpc>
                        <a:spcBef>
                          <a:spcPts val="0"/>
                        </a:spcBef>
                        <a:spcAft>
                          <a:spcPts val="0"/>
                        </a:spcAft>
                        <a:buNone/>
                        <a:tabLst/>
                        <a:defRPr sz="1660"/>
                      </a:pPr>
                      <a:r>
                        <a:rPr lang="en-IN" sz="1300" b="1" u="none" strike="noStrike" kern="1200" cap="none" dirty="0">
                          <a:solidFill>
                            <a:schemeClr val="bg1"/>
                          </a:solidFill>
                        </a:rPr>
                        <a:t>Hashicorp Vault</a:t>
                      </a:r>
                      <a:endParaRPr lang="en-IN" sz="1300" b="1"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tc>
                  <a:txBody>
                    <a:bodyPr/>
                    <a:lstStyle/>
                    <a:p>
                      <a:pPr marL="0" marR="0" lvl="0" indent="0" rtl="0" hangingPunct="0">
                        <a:lnSpc>
                          <a:spcPct val="100000"/>
                        </a:lnSpc>
                        <a:spcBef>
                          <a:spcPts val="0"/>
                        </a:spcBef>
                        <a:spcAft>
                          <a:spcPts val="0"/>
                        </a:spcAft>
                        <a:buNone/>
                        <a:tabLst/>
                        <a:defRPr sz="1660"/>
                      </a:pPr>
                      <a:r>
                        <a:rPr lang="en-IN" sz="1300" u="none" strike="noStrike" kern="1200" cap="none" dirty="0">
                          <a:solidFill>
                            <a:schemeClr val="bg1"/>
                          </a:solidFill>
                        </a:rPr>
                        <a:t>For Storing Credentials and secrets managements.</a:t>
                      </a:r>
                      <a:endParaRPr lang="en-IN" sz="1300" b="0"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extLst>
                  <a:ext uri="{0D108BD9-81ED-4DB2-BD59-A6C34878D82A}">
                    <a16:rowId xmlns:a16="http://schemas.microsoft.com/office/drawing/2014/main" val="3936213074"/>
                  </a:ext>
                </a:extLst>
              </a:tr>
              <a:tr h="292922">
                <a:tc>
                  <a:txBody>
                    <a:bodyPr/>
                    <a:lstStyle/>
                    <a:p>
                      <a:pPr marL="0" marR="0" lvl="0" indent="0" rtl="0" hangingPunct="0">
                        <a:lnSpc>
                          <a:spcPct val="100000"/>
                        </a:lnSpc>
                        <a:spcBef>
                          <a:spcPts val="0"/>
                        </a:spcBef>
                        <a:spcAft>
                          <a:spcPts val="0"/>
                        </a:spcAft>
                        <a:buNone/>
                        <a:tabLst/>
                        <a:defRPr sz="1660"/>
                      </a:pPr>
                      <a:r>
                        <a:rPr lang="en-IN" sz="1300" b="1" u="none" strike="noStrike" kern="1200" cap="none" dirty="0" err="1">
                          <a:solidFill>
                            <a:schemeClr val="bg1"/>
                          </a:solidFill>
                        </a:rPr>
                        <a:t>ArgoCD</a:t>
                      </a:r>
                      <a:endParaRPr lang="en-IN" sz="1300" b="1"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tc>
                  <a:txBody>
                    <a:bodyPr/>
                    <a:lstStyle/>
                    <a:p>
                      <a:pPr marL="0" marR="0" lvl="0" indent="0" rtl="0" hangingPunct="0">
                        <a:lnSpc>
                          <a:spcPct val="100000"/>
                        </a:lnSpc>
                        <a:spcBef>
                          <a:spcPts val="0"/>
                        </a:spcBef>
                        <a:spcAft>
                          <a:spcPts val="0"/>
                        </a:spcAft>
                        <a:buNone/>
                        <a:tabLst/>
                        <a:defRPr sz="1660"/>
                      </a:pPr>
                      <a:r>
                        <a:rPr lang="en-IN" sz="1300" u="none" strike="noStrike" kern="1200" cap="none" dirty="0">
                          <a:solidFill>
                            <a:schemeClr val="bg1"/>
                          </a:solidFill>
                        </a:rPr>
                        <a:t>Declarative DevOps</a:t>
                      </a:r>
                      <a:endParaRPr lang="en-IN" sz="1300" b="0" i="0" u="none" strike="noStrike" kern="1200" cap="none" dirty="0">
                        <a:solidFill>
                          <a:schemeClr val="bg1"/>
                        </a:solidFill>
                        <a:latin typeface="Liberation Sans" pitchFamily="18"/>
                        <a:ea typeface="WenQuanYi Zen Hei Sharp" pitchFamily="2"/>
                        <a:cs typeface="Lohit Devanagari" pitchFamily="2"/>
                      </a:endParaRPr>
                    </a:p>
                  </a:txBody>
                  <a:tcPr marL="82953" marR="82953" marT="41476" marB="41476"/>
                </a:tc>
                <a:extLst>
                  <a:ext uri="{0D108BD9-81ED-4DB2-BD59-A6C34878D82A}">
                    <a16:rowId xmlns:a16="http://schemas.microsoft.com/office/drawing/2014/main" val="294938549"/>
                  </a:ext>
                </a:extLst>
              </a:tr>
              <a:tr h="292922">
                <a:tc>
                  <a:txBody>
                    <a:bodyPr/>
                    <a:lstStyle/>
                    <a:p>
                      <a:pPr marL="0" marR="0" lvl="0" indent="0" algn="l" defTabSz="914400" rtl="0" eaLnBrk="1" latinLnBrk="0" hangingPunct="0">
                        <a:lnSpc>
                          <a:spcPct val="100000"/>
                        </a:lnSpc>
                        <a:spcBef>
                          <a:spcPts val="0"/>
                        </a:spcBef>
                        <a:spcAft>
                          <a:spcPts val="0"/>
                        </a:spcAft>
                        <a:buNone/>
                        <a:tabLst/>
                        <a:defRPr sz="1660"/>
                      </a:pPr>
                      <a:r>
                        <a:rPr lang="en-IN" sz="1300" b="1" u="none" strike="noStrike" kern="1200" cap="none" dirty="0">
                          <a:solidFill>
                            <a:schemeClr val="bg1"/>
                          </a:solidFill>
                          <a:latin typeface="+mn-lt"/>
                          <a:ea typeface="+mn-ea"/>
                          <a:cs typeface="+mn-cs"/>
                        </a:rPr>
                        <a:t>Groovy</a:t>
                      </a:r>
                    </a:p>
                  </a:txBody>
                  <a:tcPr marL="82953" marR="82953" marT="41476" marB="41476"/>
                </a:tc>
                <a:tc>
                  <a:txBody>
                    <a:bodyPr/>
                    <a:lstStyle/>
                    <a:p>
                      <a:pPr marL="0" marR="0" lvl="0" indent="0" algn="l" defTabSz="914400" rtl="0" eaLnBrk="1" fontAlgn="auto" latinLnBrk="0" hangingPunct="0">
                        <a:lnSpc>
                          <a:spcPct val="100000"/>
                        </a:lnSpc>
                        <a:spcBef>
                          <a:spcPts val="0"/>
                        </a:spcBef>
                        <a:spcAft>
                          <a:spcPts val="0"/>
                        </a:spcAft>
                        <a:buClrTx/>
                        <a:buSzTx/>
                        <a:buFontTx/>
                        <a:buNone/>
                        <a:tabLst/>
                        <a:defRPr sz="1660"/>
                      </a:pPr>
                      <a:r>
                        <a:rPr lang="en-IN" sz="1300" u="none" strike="noStrike" kern="1200" cap="none" dirty="0">
                          <a:solidFill>
                            <a:schemeClr val="bg1"/>
                          </a:solidFill>
                          <a:latin typeface="+mn-lt"/>
                          <a:ea typeface="+mn-ea"/>
                          <a:cs typeface="+mn-cs"/>
                        </a:rPr>
                        <a:t>Pipeline Orchestrator </a:t>
                      </a:r>
                    </a:p>
                  </a:txBody>
                  <a:tcPr marL="82953" marR="82953" marT="41476" marB="41476"/>
                </a:tc>
                <a:extLst>
                  <a:ext uri="{0D108BD9-81ED-4DB2-BD59-A6C34878D82A}">
                    <a16:rowId xmlns:a16="http://schemas.microsoft.com/office/drawing/2014/main" val="2317125519"/>
                  </a:ext>
                </a:extLst>
              </a:tr>
              <a:tr h="292922">
                <a:tc>
                  <a:txBody>
                    <a:bodyPr/>
                    <a:lstStyle/>
                    <a:p>
                      <a:pPr marL="0" marR="0" lvl="0" indent="0" algn="l" defTabSz="914400" rtl="0" eaLnBrk="1" latinLnBrk="0" hangingPunct="0">
                        <a:lnSpc>
                          <a:spcPct val="100000"/>
                        </a:lnSpc>
                        <a:spcBef>
                          <a:spcPts val="0"/>
                        </a:spcBef>
                        <a:spcAft>
                          <a:spcPts val="0"/>
                        </a:spcAft>
                        <a:buNone/>
                        <a:tabLst/>
                        <a:defRPr sz="1660"/>
                      </a:pPr>
                      <a:r>
                        <a:rPr lang="en-IN" sz="1300" b="1" u="none" strike="noStrike" kern="1200" cap="none" dirty="0">
                          <a:solidFill>
                            <a:schemeClr val="bg1"/>
                          </a:solidFill>
                          <a:latin typeface="+mn-lt"/>
                          <a:ea typeface="+mn-ea"/>
                          <a:cs typeface="+mn-cs"/>
                        </a:rPr>
                        <a:t>OC</a:t>
                      </a:r>
                    </a:p>
                  </a:txBody>
                  <a:tcPr marL="82953" marR="82953" marT="41476" marB="41476"/>
                </a:tc>
                <a:tc>
                  <a:txBody>
                    <a:bodyPr/>
                    <a:lstStyle/>
                    <a:p>
                      <a:pPr marL="0" marR="0" lvl="0" indent="0" algn="l" defTabSz="914400" rtl="0" eaLnBrk="1" fontAlgn="auto" latinLnBrk="0" hangingPunct="0">
                        <a:lnSpc>
                          <a:spcPct val="100000"/>
                        </a:lnSpc>
                        <a:spcBef>
                          <a:spcPts val="0"/>
                        </a:spcBef>
                        <a:spcAft>
                          <a:spcPts val="0"/>
                        </a:spcAft>
                        <a:buClrTx/>
                        <a:buSzTx/>
                        <a:buFontTx/>
                        <a:buNone/>
                        <a:tabLst/>
                        <a:defRPr sz="1660"/>
                      </a:pPr>
                      <a:r>
                        <a:rPr lang="en-IN" sz="1300" u="none" strike="noStrike" kern="1200" cap="none" dirty="0">
                          <a:solidFill>
                            <a:schemeClr val="bg1"/>
                          </a:solidFill>
                          <a:latin typeface="+mn-lt"/>
                          <a:ea typeface="+mn-ea"/>
                          <a:cs typeface="+mn-cs"/>
                        </a:rPr>
                        <a:t>OpenShift Command Line Utility</a:t>
                      </a:r>
                    </a:p>
                  </a:txBody>
                  <a:tcPr marL="82953" marR="82953" marT="41476" marB="41476"/>
                </a:tc>
                <a:extLst>
                  <a:ext uri="{0D108BD9-81ED-4DB2-BD59-A6C34878D82A}">
                    <a16:rowId xmlns:a16="http://schemas.microsoft.com/office/drawing/2014/main" val="3023508292"/>
                  </a:ext>
                </a:extLst>
              </a:tr>
              <a:tr h="292922">
                <a:tc>
                  <a:txBody>
                    <a:bodyPr/>
                    <a:lstStyle/>
                    <a:p>
                      <a:pPr marL="0" marR="0" lvl="0" indent="0" algn="l" defTabSz="914400" rtl="0" eaLnBrk="1" latinLnBrk="0" hangingPunct="0">
                        <a:lnSpc>
                          <a:spcPct val="100000"/>
                        </a:lnSpc>
                        <a:spcBef>
                          <a:spcPts val="0"/>
                        </a:spcBef>
                        <a:spcAft>
                          <a:spcPts val="0"/>
                        </a:spcAft>
                        <a:buNone/>
                        <a:tabLst/>
                        <a:defRPr sz="1660"/>
                      </a:pPr>
                      <a:r>
                        <a:rPr lang="en-IN" sz="1300" b="1" u="none" strike="noStrike" kern="1200" cap="none" dirty="0">
                          <a:solidFill>
                            <a:schemeClr val="bg1"/>
                          </a:solidFill>
                          <a:latin typeface="+mn-lt"/>
                          <a:ea typeface="+mn-ea"/>
                          <a:cs typeface="+mn-cs"/>
                        </a:rPr>
                        <a:t>Helm Charts</a:t>
                      </a:r>
                    </a:p>
                  </a:txBody>
                  <a:tcPr marL="82953" marR="82953" marT="41476" marB="41476"/>
                </a:tc>
                <a:tc>
                  <a:txBody>
                    <a:bodyPr/>
                    <a:lstStyle/>
                    <a:p>
                      <a:pPr marL="0" marR="0" lvl="0" indent="0" algn="l" defTabSz="914400" rtl="0" eaLnBrk="1" fontAlgn="auto" latinLnBrk="0" hangingPunct="0">
                        <a:lnSpc>
                          <a:spcPct val="100000"/>
                        </a:lnSpc>
                        <a:spcBef>
                          <a:spcPts val="0"/>
                        </a:spcBef>
                        <a:spcAft>
                          <a:spcPts val="0"/>
                        </a:spcAft>
                        <a:buClrTx/>
                        <a:buSzTx/>
                        <a:buFontTx/>
                        <a:buNone/>
                        <a:tabLst/>
                        <a:defRPr sz="1660"/>
                      </a:pPr>
                      <a:r>
                        <a:rPr lang="en-IN" sz="1300" u="none" strike="noStrike" kern="1200" cap="none" dirty="0">
                          <a:solidFill>
                            <a:schemeClr val="bg1"/>
                          </a:solidFill>
                          <a:latin typeface="+mn-lt"/>
                          <a:ea typeface="+mn-ea"/>
                          <a:cs typeface="+mn-cs"/>
                        </a:rPr>
                        <a:t>Package Manager for Kubernetes</a:t>
                      </a:r>
                    </a:p>
                  </a:txBody>
                  <a:tcPr marL="82953" marR="82953" marT="41476" marB="41476"/>
                </a:tc>
                <a:extLst>
                  <a:ext uri="{0D108BD9-81ED-4DB2-BD59-A6C34878D82A}">
                    <a16:rowId xmlns:a16="http://schemas.microsoft.com/office/drawing/2014/main" val="1481053507"/>
                  </a:ext>
                </a:extLst>
              </a:tr>
              <a:tr h="292922">
                <a:tc>
                  <a:txBody>
                    <a:bodyPr/>
                    <a:lstStyle/>
                    <a:p>
                      <a:pPr marL="0" marR="0" lvl="0" indent="0" algn="l" defTabSz="914400" rtl="0" eaLnBrk="1" latinLnBrk="0" hangingPunct="0">
                        <a:lnSpc>
                          <a:spcPct val="100000"/>
                        </a:lnSpc>
                        <a:spcBef>
                          <a:spcPts val="0"/>
                        </a:spcBef>
                        <a:spcAft>
                          <a:spcPts val="0"/>
                        </a:spcAft>
                        <a:buNone/>
                        <a:tabLst/>
                        <a:defRPr sz="1660"/>
                      </a:pPr>
                      <a:r>
                        <a:rPr lang="en-IN" sz="1300" b="1" u="none" strike="noStrike" kern="1200" cap="none" dirty="0" err="1">
                          <a:solidFill>
                            <a:schemeClr val="bg1"/>
                          </a:solidFill>
                          <a:latin typeface="+mn-lt"/>
                          <a:ea typeface="+mn-ea"/>
                          <a:cs typeface="+mn-cs"/>
                        </a:rPr>
                        <a:t>Kubectl</a:t>
                      </a:r>
                      <a:endParaRPr lang="en-IN" sz="1300" b="1" u="none" strike="noStrike" kern="1200" cap="none" dirty="0">
                        <a:solidFill>
                          <a:schemeClr val="bg1"/>
                        </a:solidFill>
                        <a:latin typeface="+mn-lt"/>
                        <a:ea typeface="+mn-ea"/>
                        <a:cs typeface="+mn-cs"/>
                      </a:endParaRPr>
                    </a:p>
                  </a:txBody>
                  <a:tcPr marL="82953" marR="82953" marT="41476" marB="41476"/>
                </a:tc>
                <a:tc>
                  <a:txBody>
                    <a:bodyPr/>
                    <a:lstStyle/>
                    <a:p>
                      <a:pPr marL="0" marR="0" lvl="0" indent="0" algn="l" defTabSz="914400" rtl="0" eaLnBrk="1" fontAlgn="auto" latinLnBrk="0" hangingPunct="0">
                        <a:lnSpc>
                          <a:spcPct val="100000"/>
                        </a:lnSpc>
                        <a:spcBef>
                          <a:spcPts val="0"/>
                        </a:spcBef>
                        <a:spcAft>
                          <a:spcPts val="0"/>
                        </a:spcAft>
                        <a:buClrTx/>
                        <a:buSzTx/>
                        <a:buFontTx/>
                        <a:buNone/>
                        <a:tabLst/>
                        <a:defRPr sz="1660"/>
                      </a:pPr>
                      <a:r>
                        <a:rPr lang="en-IN" sz="1300" u="none" strike="noStrike" kern="1200" cap="none" dirty="0">
                          <a:solidFill>
                            <a:schemeClr val="bg1"/>
                          </a:solidFill>
                          <a:latin typeface="+mn-lt"/>
                          <a:ea typeface="+mn-ea"/>
                          <a:cs typeface="+mn-cs"/>
                        </a:rPr>
                        <a:t>Kubernetes Command Line Utility</a:t>
                      </a:r>
                    </a:p>
                  </a:txBody>
                  <a:tcPr marL="82953" marR="82953" marT="41476" marB="41476"/>
                </a:tc>
                <a:extLst>
                  <a:ext uri="{0D108BD9-81ED-4DB2-BD59-A6C34878D82A}">
                    <a16:rowId xmlns:a16="http://schemas.microsoft.com/office/drawing/2014/main" val="4229365537"/>
                  </a:ext>
                </a:extLst>
              </a:tr>
              <a:tr h="292922">
                <a:tc>
                  <a:txBody>
                    <a:bodyPr/>
                    <a:lstStyle/>
                    <a:p>
                      <a:pPr marL="0" marR="0" lvl="0" indent="0" algn="l" defTabSz="914400" rtl="0" eaLnBrk="1" latinLnBrk="0" hangingPunct="0">
                        <a:lnSpc>
                          <a:spcPct val="100000"/>
                        </a:lnSpc>
                        <a:spcBef>
                          <a:spcPts val="0"/>
                        </a:spcBef>
                        <a:spcAft>
                          <a:spcPts val="0"/>
                        </a:spcAft>
                        <a:buNone/>
                        <a:tabLst/>
                        <a:defRPr sz="1660"/>
                      </a:pPr>
                      <a:r>
                        <a:rPr lang="en-IN" sz="1300" b="1" u="none" strike="noStrike" kern="1200" cap="none" dirty="0" err="1">
                          <a:solidFill>
                            <a:schemeClr val="bg1"/>
                          </a:solidFill>
                          <a:latin typeface="+mn-lt"/>
                          <a:ea typeface="+mn-ea"/>
                          <a:cs typeface="+mn-cs"/>
                        </a:rPr>
                        <a:t>Kustomize</a:t>
                      </a:r>
                      <a:endParaRPr lang="en-IN" sz="1300" b="1" u="none" strike="noStrike" kern="1200" cap="none" dirty="0">
                        <a:solidFill>
                          <a:schemeClr val="bg1"/>
                        </a:solidFill>
                        <a:latin typeface="+mn-lt"/>
                        <a:ea typeface="+mn-ea"/>
                        <a:cs typeface="+mn-cs"/>
                      </a:endParaRPr>
                    </a:p>
                  </a:txBody>
                  <a:tcPr marL="82953" marR="82953" marT="41476" marB="41476"/>
                </a:tc>
                <a:tc>
                  <a:txBody>
                    <a:bodyPr/>
                    <a:lstStyle/>
                    <a:p>
                      <a:pPr marL="0" marR="0" lvl="0" indent="0" algn="l" defTabSz="914400" rtl="0" eaLnBrk="1" fontAlgn="auto" latinLnBrk="0" hangingPunct="0">
                        <a:lnSpc>
                          <a:spcPct val="100000"/>
                        </a:lnSpc>
                        <a:spcBef>
                          <a:spcPts val="0"/>
                        </a:spcBef>
                        <a:spcAft>
                          <a:spcPts val="0"/>
                        </a:spcAft>
                        <a:buClrTx/>
                        <a:buSzTx/>
                        <a:buFontTx/>
                        <a:buNone/>
                        <a:tabLst/>
                        <a:defRPr sz="1660"/>
                      </a:pPr>
                      <a:r>
                        <a:rPr lang="en-IN" sz="1300" u="none" strike="noStrike" kern="1200" cap="none" dirty="0">
                          <a:solidFill>
                            <a:schemeClr val="bg1"/>
                          </a:solidFill>
                          <a:latin typeface="+mn-lt"/>
                          <a:ea typeface="+mn-ea"/>
                          <a:cs typeface="+mn-cs"/>
                        </a:rPr>
                        <a:t>Kubernetes native configuration Management</a:t>
                      </a:r>
                    </a:p>
                  </a:txBody>
                  <a:tcPr marL="82953" marR="82953" marT="41476" marB="41476"/>
                </a:tc>
                <a:extLst>
                  <a:ext uri="{0D108BD9-81ED-4DB2-BD59-A6C34878D82A}">
                    <a16:rowId xmlns:a16="http://schemas.microsoft.com/office/drawing/2014/main" val="34776740"/>
                  </a:ext>
                </a:extLst>
              </a:tr>
              <a:tr h="292922">
                <a:tc>
                  <a:txBody>
                    <a:bodyPr/>
                    <a:lstStyle/>
                    <a:p>
                      <a:pPr marL="0" marR="0" lvl="0" indent="0" algn="l" defTabSz="914400" rtl="0" eaLnBrk="1" latinLnBrk="0" hangingPunct="0">
                        <a:lnSpc>
                          <a:spcPct val="100000"/>
                        </a:lnSpc>
                        <a:spcBef>
                          <a:spcPts val="0"/>
                        </a:spcBef>
                        <a:spcAft>
                          <a:spcPts val="0"/>
                        </a:spcAft>
                        <a:buNone/>
                        <a:tabLst/>
                        <a:defRPr sz="1660"/>
                      </a:pPr>
                      <a:r>
                        <a:rPr lang="en-IN" sz="1300" b="1" u="none" strike="noStrike" kern="1200" cap="none" dirty="0">
                          <a:solidFill>
                            <a:schemeClr val="bg1"/>
                          </a:solidFill>
                          <a:latin typeface="+mn-lt"/>
                          <a:ea typeface="+mn-ea"/>
                          <a:cs typeface="+mn-cs"/>
                        </a:rPr>
                        <a:t>Podman</a:t>
                      </a:r>
                    </a:p>
                  </a:txBody>
                  <a:tcPr marL="82953" marR="82953" marT="41476" marB="41476"/>
                </a:tc>
                <a:tc>
                  <a:txBody>
                    <a:bodyPr/>
                    <a:lstStyle/>
                    <a:p>
                      <a:pPr marL="0" marR="0" lvl="0" indent="0" algn="l" defTabSz="914400" rtl="0" eaLnBrk="1" fontAlgn="auto" latinLnBrk="0" hangingPunct="0">
                        <a:lnSpc>
                          <a:spcPct val="100000"/>
                        </a:lnSpc>
                        <a:spcBef>
                          <a:spcPts val="0"/>
                        </a:spcBef>
                        <a:spcAft>
                          <a:spcPts val="0"/>
                        </a:spcAft>
                        <a:buClrTx/>
                        <a:buSzTx/>
                        <a:buFontTx/>
                        <a:buNone/>
                        <a:tabLst/>
                        <a:defRPr sz="1660"/>
                      </a:pPr>
                      <a:r>
                        <a:rPr lang="en-IN" sz="1300" u="none" strike="noStrike" kern="1200" cap="none" dirty="0">
                          <a:solidFill>
                            <a:schemeClr val="bg1"/>
                          </a:solidFill>
                          <a:latin typeface="+mn-lt"/>
                          <a:ea typeface="+mn-ea"/>
                          <a:cs typeface="+mn-cs"/>
                        </a:rPr>
                        <a:t>Container Orchestration</a:t>
                      </a:r>
                    </a:p>
                  </a:txBody>
                  <a:tcPr marL="82953" marR="82953" marT="41476" marB="41476"/>
                </a:tc>
                <a:extLst>
                  <a:ext uri="{0D108BD9-81ED-4DB2-BD59-A6C34878D82A}">
                    <a16:rowId xmlns:a16="http://schemas.microsoft.com/office/drawing/2014/main" val="4076831138"/>
                  </a:ext>
                </a:extLst>
              </a:tr>
              <a:tr h="292922">
                <a:tc>
                  <a:txBody>
                    <a:bodyPr/>
                    <a:lstStyle/>
                    <a:p>
                      <a:pPr marL="0" marR="0" lvl="0" indent="0" algn="l" defTabSz="914400" rtl="0" eaLnBrk="1" latinLnBrk="0" hangingPunct="0">
                        <a:lnSpc>
                          <a:spcPct val="100000"/>
                        </a:lnSpc>
                        <a:spcBef>
                          <a:spcPts val="0"/>
                        </a:spcBef>
                        <a:spcAft>
                          <a:spcPts val="0"/>
                        </a:spcAft>
                        <a:buNone/>
                        <a:tabLst/>
                        <a:defRPr sz="1660"/>
                      </a:pPr>
                      <a:r>
                        <a:rPr lang="en-IN" sz="1300" b="1" u="none" strike="noStrike" kern="1200" cap="none" dirty="0">
                          <a:solidFill>
                            <a:schemeClr val="bg1"/>
                          </a:solidFill>
                          <a:latin typeface="+mn-lt"/>
                          <a:ea typeface="+mn-ea"/>
                          <a:cs typeface="+mn-cs"/>
                        </a:rPr>
                        <a:t>AWS </a:t>
                      </a:r>
                      <a:r>
                        <a:rPr lang="en-IN" sz="1300" b="1" u="none" strike="noStrike" kern="1200" cap="none" dirty="0" err="1">
                          <a:solidFill>
                            <a:schemeClr val="bg1"/>
                          </a:solidFill>
                          <a:latin typeface="+mn-lt"/>
                          <a:ea typeface="+mn-ea"/>
                          <a:cs typeface="+mn-cs"/>
                        </a:rPr>
                        <a:t>Cli</a:t>
                      </a:r>
                      <a:endParaRPr lang="en-IN" sz="1300" b="1" u="none" strike="noStrike" kern="1200" cap="none" dirty="0">
                        <a:solidFill>
                          <a:schemeClr val="bg1"/>
                        </a:solidFill>
                        <a:latin typeface="+mn-lt"/>
                        <a:ea typeface="+mn-ea"/>
                        <a:cs typeface="+mn-cs"/>
                      </a:endParaRPr>
                    </a:p>
                  </a:txBody>
                  <a:tcPr marL="82953" marR="82953" marT="41476" marB="41476"/>
                </a:tc>
                <a:tc>
                  <a:txBody>
                    <a:bodyPr/>
                    <a:lstStyle/>
                    <a:p>
                      <a:pPr marL="0" marR="0" lvl="0" indent="0" algn="l" defTabSz="914400" rtl="0" eaLnBrk="1" fontAlgn="auto" latinLnBrk="0" hangingPunct="0">
                        <a:lnSpc>
                          <a:spcPct val="100000"/>
                        </a:lnSpc>
                        <a:spcBef>
                          <a:spcPts val="0"/>
                        </a:spcBef>
                        <a:spcAft>
                          <a:spcPts val="0"/>
                        </a:spcAft>
                        <a:buClrTx/>
                        <a:buSzTx/>
                        <a:buFontTx/>
                        <a:buNone/>
                        <a:tabLst/>
                        <a:defRPr sz="1660"/>
                      </a:pPr>
                      <a:r>
                        <a:rPr lang="en-IN" sz="1300" u="none" strike="noStrike" kern="1200" cap="none" dirty="0">
                          <a:solidFill>
                            <a:schemeClr val="bg1"/>
                          </a:solidFill>
                          <a:latin typeface="+mn-lt"/>
                          <a:ea typeface="+mn-ea"/>
                          <a:cs typeface="+mn-cs"/>
                        </a:rPr>
                        <a:t>AWS Command Line Utility</a:t>
                      </a:r>
                    </a:p>
                  </a:txBody>
                  <a:tcPr marL="82953" marR="82953" marT="41476" marB="41476"/>
                </a:tc>
                <a:extLst>
                  <a:ext uri="{0D108BD9-81ED-4DB2-BD59-A6C34878D82A}">
                    <a16:rowId xmlns:a16="http://schemas.microsoft.com/office/drawing/2014/main" val="556903081"/>
                  </a:ext>
                </a:extLst>
              </a:tr>
              <a:tr h="292922">
                <a:tc>
                  <a:txBody>
                    <a:bodyPr/>
                    <a:lstStyle/>
                    <a:p>
                      <a:pPr marL="0" marR="0" lvl="0" indent="0" algn="l" defTabSz="914400" rtl="0" eaLnBrk="1" latinLnBrk="0" hangingPunct="0">
                        <a:lnSpc>
                          <a:spcPct val="100000"/>
                        </a:lnSpc>
                        <a:spcBef>
                          <a:spcPts val="0"/>
                        </a:spcBef>
                        <a:spcAft>
                          <a:spcPts val="0"/>
                        </a:spcAft>
                        <a:buNone/>
                        <a:tabLst/>
                        <a:defRPr sz="1660"/>
                      </a:pPr>
                      <a:r>
                        <a:rPr lang="en-IN" sz="1300" b="1" u="none" strike="noStrike" kern="1200" cap="none" dirty="0">
                          <a:solidFill>
                            <a:schemeClr val="bg1"/>
                          </a:solidFill>
                          <a:latin typeface="+mn-lt"/>
                          <a:ea typeface="+mn-ea"/>
                          <a:cs typeface="+mn-cs"/>
                        </a:rPr>
                        <a:t>AWS Cloud Formation</a:t>
                      </a:r>
                    </a:p>
                  </a:txBody>
                  <a:tcPr marL="82953" marR="82953" marT="41476" marB="41476"/>
                </a:tc>
                <a:tc>
                  <a:txBody>
                    <a:bodyPr/>
                    <a:lstStyle/>
                    <a:p>
                      <a:pPr marL="0" marR="0" lvl="0" indent="0" algn="l" defTabSz="914400" rtl="0" eaLnBrk="1" fontAlgn="auto" latinLnBrk="0" hangingPunct="0">
                        <a:lnSpc>
                          <a:spcPct val="100000"/>
                        </a:lnSpc>
                        <a:spcBef>
                          <a:spcPts val="0"/>
                        </a:spcBef>
                        <a:spcAft>
                          <a:spcPts val="0"/>
                        </a:spcAft>
                        <a:buClrTx/>
                        <a:buSzTx/>
                        <a:buFontTx/>
                        <a:buNone/>
                        <a:tabLst/>
                        <a:defRPr sz="1660"/>
                      </a:pPr>
                      <a:r>
                        <a:rPr lang="en-IN" sz="1300" u="none" strike="noStrike" kern="1200" cap="none" dirty="0">
                          <a:solidFill>
                            <a:schemeClr val="bg1"/>
                          </a:solidFill>
                          <a:latin typeface="+mn-lt"/>
                          <a:ea typeface="+mn-ea"/>
                          <a:cs typeface="+mn-cs"/>
                        </a:rPr>
                        <a:t>AWS Cloud Formation for Better Resource management and Provisioning of resources.</a:t>
                      </a:r>
                    </a:p>
                  </a:txBody>
                  <a:tcPr marL="82953" marR="82953" marT="41476" marB="41476"/>
                </a:tc>
                <a:extLst>
                  <a:ext uri="{0D108BD9-81ED-4DB2-BD59-A6C34878D82A}">
                    <a16:rowId xmlns:a16="http://schemas.microsoft.com/office/drawing/2014/main" val="1410587088"/>
                  </a:ext>
                </a:extLst>
              </a:tr>
            </a:tbl>
          </a:graphicData>
        </a:graphic>
      </p:graphicFrame>
    </p:spTree>
    <p:extLst>
      <p:ext uri="{BB962C8B-B14F-4D97-AF65-F5344CB8AC3E}">
        <p14:creationId xmlns:p14="http://schemas.microsoft.com/office/powerpoint/2010/main" val="40245786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A77A4B-5E67-F2B0-CD74-10C623E97FDB}"/>
              </a:ext>
            </a:extLst>
          </p:cNvPr>
          <p:cNvSpPr txBox="1"/>
          <p:nvPr/>
        </p:nvSpPr>
        <p:spPr>
          <a:xfrm>
            <a:off x="5558466" y="3244334"/>
            <a:ext cx="874702" cy="369332"/>
          </a:xfrm>
          <a:prstGeom prst="rect">
            <a:avLst/>
          </a:prstGeom>
          <a:noFill/>
        </p:spPr>
        <p:txBody>
          <a:bodyPr wrap="square" rtlCol="0">
            <a:spAutoFit/>
          </a:bodyPr>
          <a:lstStyle/>
          <a:p>
            <a:r>
              <a:rPr lang="en-US" dirty="0">
                <a:solidFill>
                  <a:schemeClr val="bg1"/>
                </a:solidFill>
              </a:rPr>
              <a:t>Q &amp; A</a:t>
            </a:r>
          </a:p>
        </p:txBody>
      </p:sp>
    </p:spTree>
    <p:extLst>
      <p:ext uri="{BB962C8B-B14F-4D97-AF65-F5344CB8AC3E}">
        <p14:creationId xmlns:p14="http://schemas.microsoft.com/office/powerpoint/2010/main" val="3983453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7" name="Rectangle 2056">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2058">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Linux Cgroups">
            <a:extLst>
              <a:ext uri="{FF2B5EF4-FFF2-40B4-BE49-F238E27FC236}">
                <a16:creationId xmlns:a16="http://schemas.microsoft.com/office/drawing/2014/main" id="{B59F89FB-663E-3E3F-DE6A-0EE1756BEA0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3467" y="2370056"/>
            <a:ext cx="5294716" cy="2117886"/>
          </a:xfrm>
          <a:prstGeom prst="rect">
            <a:avLst/>
          </a:prstGeom>
          <a:noFill/>
          <a:extLst>
            <a:ext uri="{909E8E84-426E-40DD-AFC4-6F175D3DCCD1}">
              <a14:hiddenFill xmlns:a14="http://schemas.microsoft.com/office/drawing/2010/main">
                <a:solidFill>
                  <a:srgbClr val="FFFFFF"/>
                </a:solidFill>
              </a14:hiddenFill>
            </a:ext>
          </a:extLst>
        </p:spPr>
      </p:pic>
      <p:cxnSp>
        <p:nvCxnSpPr>
          <p:cNvPr id="2061" name="Straight Connector 2060">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2052" name="Picture 4" descr="Linux Process Namespace">
            <a:extLst>
              <a:ext uri="{FF2B5EF4-FFF2-40B4-BE49-F238E27FC236}">
                <a16:creationId xmlns:a16="http://schemas.microsoft.com/office/drawing/2014/main" id="{7879EDBB-38E0-25D1-6DF2-8808FF555ED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53817" y="2370055"/>
            <a:ext cx="5294715" cy="211788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865632E-4FDC-D624-C48D-28103D623678}"/>
              </a:ext>
            </a:extLst>
          </p:cNvPr>
          <p:cNvSpPr txBox="1"/>
          <p:nvPr/>
        </p:nvSpPr>
        <p:spPr>
          <a:xfrm>
            <a:off x="648139" y="869078"/>
            <a:ext cx="1159640" cy="369332"/>
          </a:xfrm>
          <a:prstGeom prst="rect">
            <a:avLst/>
          </a:prstGeom>
          <a:noFill/>
        </p:spPr>
        <p:txBody>
          <a:bodyPr wrap="square" rtlCol="0">
            <a:spAutoFit/>
          </a:bodyPr>
          <a:lstStyle/>
          <a:p>
            <a:r>
              <a:rPr lang="en-US" dirty="0"/>
              <a:t>CGroups</a:t>
            </a:r>
          </a:p>
        </p:txBody>
      </p:sp>
      <p:sp>
        <p:nvSpPr>
          <p:cNvPr id="7" name="TextBox 6">
            <a:extLst>
              <a:ext uri="{FF2B5EF4-FFF2-40B4-BE49-F238E27FC236}">
                <a16:creationId xmlns:a16="http://schemas.microsoft.com/office/drawing/2014/main" id="{A33BB858-8B70-A7AB-CCA9-3B92A7098A9D}"/>
              </a:ext>
            </a:extLst>
          </p:cNvPr>
          <p:cNvSpPr txBox="1"/>
          <p:nvPr/>
        </p:nvSpPr>
        <p:spPr>
          <a:xfrm>
            <a:off x="6575992" y="882897"/>
            <a:ext cx="1291880" cy="369332"/>
          </a:xfrm>
          <a:prstGeom prst="rect">
            <a:avLst/>
          </a:prstGeom>
          <a:noFill/>
        </p:spPr>
        <p:txBody>
          <a:bodyPr wrap="square" rtlCol="0">
            <a:spAutoFit/>
          </a:bodyPr>
          <a:lstStyle/>
          <a:p>
            <a:r>
              <a:rPr lang="en-US" dirty="0"/>
              <a:t>Namespace</a:t>
            </a:r>
          </a:p>
        </p:txBody>
      </p:sp>
      <p:sp>
        <p:nvSpPr>
          <p:cNvPr id="9" name="TextBox 8">
            <a:extLst>
              <a:ext uri="{FF2B5EF4-FFF2-40B4-BE49-F238E27FC236}">
                <a16:creationId xmlns:a16="http://schemas.microsoft.com/office/drawing/2014/main" id="{2FDA7420-B2E1-D5DA-3E4E-6CF3E4266989}"/>
              </a:ext>
            </a:extLst>
          </p:cNvPr>
          <p:cNvSpPr txBox="1"/>
          <p:nvPr/>
        </p:nvSpPr>
        <p:spPr>
          <a:xfrm>
            <a:off x="613436" y="4646746"/>
            <a:ext cx="5163369" cy="1169551"/>
          </a:xfrm>
          <a:prstGeom prst="rect">
            <a:avLst/>
          </a:prstGeom>
          <a:noFill/>
        </p:spPr>
        <p:txBody>
          <a:bodyPr wrap="square">
            <a:spAutoFit/>
          </a:bodyPr>
          <a:lstStyle/>
          <a:p>
            <a:r>
              <a:rPr lang="en-IN" sz="1400" b="0" i="0" dirty="0">
                <a:solidFill>
                  <a:srgbClr val="000000"/>
                </a:solidFill>
                <a:effectLst/>
                <a:latin typeface="Raleway" panose="020F0502020204030204" pitchFamily="34" charset="0"/>
              </a:rPr>
              <a:t>The </a:t>
            </a:r>
            <a:r>
              <a:rPr lang="en-IN" sz="1400" b="0" i="1" dirty="0">
                <a:solidFill>
                  <a:srgbClr val="000000"/>
                </a:solidFill>
                <a:effectLst/>
                <a:latin typeface="Raleway" panose="020F0502020204030204" pitchFamily="34" charset="0"/>
              </a:rPr>
              <a:t>cgroups</a:t>
            </a:r>
            <a:r>
              <a:rPr lang="en-IN" sz="1400" b="0" i="0" dirty="0">
                <a:solidFill>
                  <a:srgbClr val="000000"/>
                </a:solidFill>
                <a:effectLst/>
                <a:latin typeface="Raleway" panose="020F0502020204030204" pitchFamily="34" charset="0"/>
              </a:rPr>
              <a:t> feature was started by Google under the name </a:t>
            </a:r>
            <a:r>
              <a:rPr lang="en-IN" sz="1400" b="0" i="1" dirty="0">
                <a:solidFill>
                  <a:srgbClr val="000000"/>
                </a:solidFill>
                <a:effectLst/>
                <a:latin typeface="Raleway" panose="020F0502020204030204" pitchFamily="34" charset="0"/>
              </a:rPr>
              <a:t>process containers</a:t>
            </a:r>
            <a:r>
              <a:rPr lang="en-IN" sz="1400" b="0" i="0" dirty="0">
                <a:solidFill>
                  <a:srgbClr val="000000"/>
                </a:solidFill>
                <a:effectLst/>
                <a:latin typeface="Raleway" panose="020F0502020204030204" pitchFamily="34" charset="0"/>
              </a:rPr>
              <a:t> way back in 2007 and was merged into the Linux kernel mainline soon after. Basically, </a:t>
            </a:r>
            <a:r>
              <a:rPr lang="en-IN" sz="1400" b="0" i="1" dirty="0">
                <a:solidFill>
                  <a:srgbClr val="000000"/>
                </a:solidFill>
                <a:effectLst/>
                <a:latin typeface="Raleway" panose="020F0502020204030204" pitchFamily="34" charset="0"/>
              </a:rPr>
              <a:t>cgroups</a:t>
            </a:r>
            <a:r>
              <a:rPr lang="en-IN" sz="1400" b="0" i="0" dirty="0">
                <a:solidFill>
                  <a:srgbClr val="000000"/>
                </a:solidFill>
                <a:effectLst/>
                <a:latin typeface="Raleway" panose="020F0502020204030204" pitchFamily="34" charset="0"/>
              </a:rPr>
              <a:t> provide a unified interface for process isolation in the Linux kernel.</a:t>
            </a:r>
            <a:endParaRPr lang="en-US" sz="1400" dirty="0"/>
          </a:p>
        </p:txBody>
      </p:sp>
      <p:sp>
        <p:nvSpPr>
          <p:cNvPr id="11" name="TextBox 10">
            <a:extLst>
              <a:ext uri="{FF2B5EF4-FFF2-40B4-BE49-F238E27FC236}">
                <a16:creationId xmlns:a16="http://schemas.microsoft.com/office/drawing/2014/main" id="{25EDCCC4-B096-4F75-17EF-E782FD9CDF3C}"/>
              </a:ext>
            </a:extLst>
          </p:cNvPr>
          <p:cNvSpPr txBox="1"/>
          <p:nvPr/>
        </p:nvSpPr>
        <p:spPr>
          <a:xfrm>
            <a:off x="6112043" y="4651661"/>
            <a:ext cx="5570857" cy="954107"/>
          </a:xfrm>
          <a:prstGeom prst="rect">
            <a:avLst/>
          </a:prstGeom>
          <a:noFill/>
        </p:spPr>
        <p:txBody>
          <a:bodyPr wrap="square">
            <a:spAutoFit/>
          </a:bodyPr>
          <a:lstStyle/>
          <a:p>
            <a:r>
              <a:rPr lang="en-IN" sz="1400" dirty="0">
                <a:solidFill>
                  <a:srgbClr val="000000"/>
                </a:solidFill>
                <a:latin typeface="Raleway" panose="020F0502020204030204" pitchFamily="34" charset="0"/>
              </a:rPr>
              <a:t>it allows us to partition kernel resources such that one set of processes is able to see resources that aren’t visible to other processes. These resources include process trees, hostnames, user mounts, and file names, among others.</a:t>
            </a:r>
            <a:endParaRPr lang="en-US" sz="1400" dirty="0">
              <a:solidFill>
                <a:srgbClr val="000000"/>
              </a:solidFill>
              <a:latin typeface="Raleway" panose="020F0502020204030204" pitchFamily="34" charset="0"/>
            </a:endParaRPr>
          </a:p>
        </p:txBody>
      </p:sp>
    </p:spTree>
    <p:extLst>
      <p:ext uri="{BB962C8B-B14F-4D97-AF65-F5344CB8AC3E}">
        <p14:creationId xmlns:p14="http://schemas.microsoft.com/office/powerpoint/2010/main" val="21305761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D9211F7-EB05-A253-12BD-A945ADD46E37}"/>
              </a:ext>
            </a:extLst>
          </p:cNvPr>
          <p:cNvSpPr/>
          <p:nvPr/>
        </p:nvSpPr>
        <p:spPr>
          <a:xfrm>
            <a:off x="367861" y="4950373"/>
            <a:ext cx="3437953" cy="651641"/>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Infrastructure</a:t>
            </a:r>
          </a:p>
        </p:txBody>
      </p:sp>
      <p:sp>
        <p:nvSpPr>
          <p:cNvPr id="6" name="Rectangle 5">
            <a:extLst>
              <a:ext uri="{FF2B5EF4-FFF2-40B4-BE49-F238E27FC236}">
                <a16:creationId xmlns:a16="http://schemas.microsoft.com/office/drawing/2014/main" id="{A8AAF6C3-BF45-B28C-058F-0D205FDBF56A}"/>
              </a:ext>
            </a:extLst>
          </p:cNvPr>
          <p:cNvSpPr/>
          <p:nvPr/>
        </p:nvSpPr>
        <p:spPr>
          <a:xfrm>
            <a:off x="367861" y="2375339"/>
            <a:ext cx="3437953" cy="240161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Operating Systems (OS)</a:t>
            </a:r>
          </a:p>
        </p:txBody>
      </p:sp>
      <p:sp>
        <p:nvSpPr>
          <p:cNvPr id="7" name="Rectangle 6">
            <a:extLst>
              <a:ext uri="{FF2B5EF4-FFF2-40B4-BE49-F238E27FC236}">
                <a16:creationId xmlns:a16="http://schemas.microsoft.com/office/drawing/2014/main" id="{32BB13C5-D3EE-38F8-18EE-EB561CB0694D}"/>
              </a:ext>
            </a:extLst>
          </p:cNvPr>
          <p:cNvSpPr/>
          <p:nvPr/>
        </p:nvSpPr>
        <p:spPr>
          <a:xfrm>
            <a:off x="367861" y="1550278"/>
            <a:ext cx="3437953" cy="65164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Bins/libs</a:t>
            </a:r>
          </a:p>
        </p:txBody>
      </p:sp>
      <p:sp>
        <p:nvSpPr>
          <p:cNvPr id="8" name="Rectangle 7">
            <a:extLst>
              <a:ext uri="{FF2B5EF4-FFF2-40B4-BE49-F238E27FC236}">
                <a16:creationId xmlns:a16="http://schemas.microsoft.com/office/drawing/2014/main" id="{28A6D32C-25C5-AF03-73B6-BCA82A15265D}"/>
              </a:ext>
            </a:extLst>
          </p:cNvPr>
          <p:cNvSpPr/>
          <p:nvPr/>
        </p:nvSpPr>
        <p:spPr>
          <a:xfrm>
            <a:off x="367861" y="725217"/>
            <a:ext cx="701111"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app1</a:t>
            </a:r>
          </a:p>
        </p:txBody>
      </p:sp>
      <p:sp>
        <p:nvSpPr>
          <p:cNvPr id="9" name="Rectangle 8">
            <a:extLst>
              <a:ext uri="{FF2B5EF4-FFF2-40B4-BE49-F238E27FC236}">
                <a16:creationId xmlns:a16="http://schemas.microsoft.com/office/drawing/2014/main" id="{C9342256-CA43-97DB-27A4-2EDCED2EB62C}"/>
              </a:ext>
            </a:extLst>
          </p:cNvPr>
          <p:cNvSpPr/>
          <p:nvPr/>
        </p:nvSpPr>
        <p:spPr>
          <a:xfrm>
            <a:off x="1279540" y="737199"/>
            <a:ext cx="652744"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app2</a:t>
            </a:r>
            <a:endParaRPr lang="en-US" dirty="0"/>
          </a:p>
        </p:txBody>
      </p:sp>
      <p:sp>
        <p:nvSpPr>
          <p:cNvPr id="10" name="Rectangle 9">
            <a:extLst>
              <a:ext uri="{FF2B5EF4-FFF2-40B4-BE49-F238E27FC236}">
                <a16:creationId xmlns:a16="http://schemas.microsoft.com/office/drawing/2014/main" id="{4915A0F6-F99C-D91C-591F-5AF65FC6B983}"/>
              </a:ext>
            </a:extLst>
          </p:cNvPr>
          <p:cNvSpPr/>
          <p:nvPr/>
        </p:nvSpPr>
        <p:spPr>
          <a:xfrm>
            <a:off x="2239412" y="737199"/>
            <a:ext cx="715491"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app3</a:t>
            </a:r>
          </a:p>
        </p:txBody>
      </p:sp>
      <p:sp>
        <p:nvSpPr>
          <p:cNvPr id="12" name="Rectangle 11">
            <a:extLst>
              <a:ext uri="{FF2B5EF4-FFF2-40B4-BE49-F238E27FC236}">
                <a16:creationId xmlns:a16="http://schemas.microsoft.com/office/drawing/2014/main" id="{434416FF-2B7D-DA13-7114-11223D17D24B}"/>
              </a:ext>
            </a:extLst>
          </p:cNvPr>
          <p:cNvSpPr/>
          <p:nvPr/>
        </p:nvSpPr>
        <p:spPr>
          <a:xfrm>
            <a:off x="3937686" y="4950373"/>
            <a:ext cx="3575737" cy="651641"/>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Infrastructure</a:t>
            </a:r>
            <a:endParaRPr lang="en-US" dirty="0"/>
          </a:p>
        </p:txBody>
      </p:sp>
      <p:sp>
        <p:nvSpPr>
          <p:cNvPr id="13" name="Rectangle 12">
            <a:extLst>
              <a:ext uri="{FF2B5EF4-FFF2-40B4-BE49-F238E27FC236}">
                <a16:creationId xmlns:a16="http://schemas.microsoft.com/office/drawing/2014/main" id="{D3A53AAD-D068-D9F5-ECCE-2337A8164CBB}"/>
              </a:ext>
            </a:extLst>
          </p:cNvPr>
          <p:cNvSpPr/>
          <p:nvPr/>
        </p:nvSpPr>
        <p:spPr>
          <a:xfrm>
            <a:off x="3937686" y="2375339"/>
            <a:ext cx="3575737" cy="1313792"/>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Guest OS</a:t>
            </a:r>
          </a:p>
        </p:txBody>
      </p:sp>
      <p:sp>
        <p:nvSpPr>
          <p:cNvPr id="14" name="Rectangle 13">
            <a:extLst>
              <a:ext uri="{FF2B5EF4-FFF2-40B4-BE49-F238E27FC236}">
                <a16:creationId xmlns:a16="http://schemas.microsoft.com/office/drawing/2014/main" id="{5B35FC2F-53B8-35B1-DE8C-B603225E4247}"/>
              </a:ext>
            </a:extLst>
          </p:cNvPr>
          <p:cNvSpPr/>
          <p:nvPr/>
        </p:nvSpPr>
        <p:spPr>
          <a:xfrm>
            <a:off x="3937686" y="1550278"/>
            <a:ext cx="3575737" cy="65164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Bins/libs</a:t>
            </a:r>
          </a:p>
        </p:txBody>
      </p:sp>
      <p:sp>
        <p:nvSpPr>
          <p:cNvPr id="19" name="TextBox 18">
            <a:extLst>
              <a:ext uri="{FF2B5EF4-FFF2-40B4-BE49-F238E27FC236}">
                <a16:creationId xmlns:a16="http://schemas.microsoft.com/office/drawing/2014/main" id="{131208B7-5E15-F240-907D-69BD1A5F6BD4}"/>
              </a:ext>
            </a:extLst>
          </p:cNvPr>
          <p:cNvSpPr txBox="1"/>
          <p:nvPr/>
        </p:nvSpPr>
        <p:spPr>
          <a:xfrm>
            <a:off x="1558159" y="5763452"/>
            <a:ext cx="1298027" cy="369332"/>
          </a:xfrm>
          <a:prstGeom prst="rect">
            <a:avLst/>
          </a:prstGeom>
          <a:noFill/>
        </p:spPr>
        <p:txBody>
          <a:bodyPr wrap="square" rtlCol="0">
            <a:spAutoFit/>
          </a:bodyPr>
          <a:lstStyle/>
          <a:p>
            <a:r>
              <a:rPr lang="en-US" dirty="0">
                <a:solidFill>
                  <a:schemeClr val="bg1"/>
                </a:solidFill>
              </a:rPr>
              <a:t>Traditional</a:t>
            </a:r>
          </a:p>
        </p:txBody>
      </p:sp>
      <p:sp>
        <p:nvSpPr>
          <p:cNvPr id="20" name="TextBox 19">
            <a:extLst>
              <a:ext uri="{FF2B5EF4-FFF2-40B4-BE49-F238E27FC236}">
                <a16:creationId xmlns:a16="http://schemas.microsoft.com/office/drawing/2014/main" id="{764411E4-E78D-3F06-E5F1-749F8C1349F6}"/>
              </a:ext>
            </a:extLst>
          </p:cNvPr>
          <p:cNvSpPr txBox="1"/>
          <p:nvPr/>
        </p:nvSpPr>
        <p:spPr>
          <a:xfrm>
            <a:off x="4909893" y="5763452"/>
            <a:ext cx="2017984" cy="369332"/>
          </a:xfrm>
          <a:prstGeom prst="rect">
            <a:avLst/>
          </a:prstGeom>
          <a:noFill/>
        </p:spPr>
        <p:txBody>
          <a:bodyPr wrap="square" rtlCol="0">
            <a:spAutoFit/>
          </a:bodyPr>
          <a:lstStyle/>
          <a:p>
            <a:r>
              <a:rPr lang="en-US" dirty="0">
                <a:solidFill>
                  <a:schemeClr val="bg1"/>
                </a:solidFill>
              </a:rPr>
              <a:t>Virtual Machines</a:t>
            </a:r>
          </a:p>
        </p:txBody>
      </p:sp>
      <p:sp>
        <p:nvSpPr>
          <p:cNvPr id="22" name="Rectangle 21">
            <a:extLst>
              <a:ext uri="{FF2B5EF4-FFF2-40B4-BE49-F238E27FC236}">
                <a16:creationId xmlns:a16="http://schemas.microsoft.com/office/drawing/2014/main" id="{BEB04B58-5911-D060-CEE8-7ACAE5A829FD}"/>
              </a:ext>
            </a:extLst>
          </p:cNvPr>
          <p:cNvSpPr/>
          <p:nvPr/>
        </p:nvSpPr>
        <p:spPr>
          <a:xfrm>
            <a:off x="3937686" y="4435366"/>
            <a:ext cx="3575737" cy="369333"/>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Operating System</a:t>
            </a:r>
          </a:p>
        </p:txBody>
      </p:sp>
      <p:sp>
        <p:nvSpPr>
          <p:cNvPr id="23" name="Rectangle 22">
            <a:extLst>
              <a:ext uri="{FF2B5EF4-FFF2-40B4-BE49-F238E27FC236}">
                <a16:creationId xmlns:a16="http://schemas.microsoft.com/office/drawing/2014/main" id="{1CD64EB8-73C1-BD16-8886-DF8EFF455008}"/>
              </a:ext>
            </a:extLst>
          </p:cNvPr>
          <p:cNvSpPr/>
          <p:nvPr/>
        </p:nvSpPr>
        <p:spPr>
          <a:xfrm>
            <a:off x="3937686" y="3740212"/>
            <a:ext cx="3575737" cy="651641"/>
          </a:xfrm>
          <a:prstGeom prst="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Hypervisor</a:t>
            </a:r>
          </a:p>
        </p:txBody>
      </p:sp>
      <p:sp>
        <p:nvSpPr>
          <p:cNvPr id="25" name="Rectangle 24">
            <a:extLst>
              <a:ext uri="{FF2B5EF4-FFF2-40B4-BE49-F238E27FC236}">
                <a16:creationId xmlns:a16="http://schemas.microsoft.com/office/drawing/2014/main" id="{2B999283-5B65-A164-3555-41E2ACAC499A}"/>
              </a:ext>
            </a:extLst>
          </p:cNvPr>
          <p:cNvSpPr/>
          <p:nvPr/>
        </p:nvSpPr>
        <p:spPr>
          <a:xfrm>
            <a:off x="3864112" y="651642"/>
            <a:ext cx="3734867" cy="3045058"/>
          </a:xfrm>
          <a:prstGeom prst="rect">
            <a:avLst/>
          </a:prstGeom>
          <a:noFill/>
          <a:ln>
            <a:prstDash val="dashDot"/>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6" name="TextBox 25">
            <a:extLst>
              <a:ext uri="{FF2B5EF4-FFF2-40B4-BE49-F238E27FC236}">
                <a16:creationId xmlns:a16="http://schemas.microsoft.com/office/drawing/2014/main" id="{AB611085-9C4C-F235-0C8F-91EA66D878F3}"/>
              </a:ext>
            </a:extLst>
          </p:cNvPr>
          <p:cNvSpPr txBox="1"/>
          <p:nvPr/>
        </p:nvSpPr>
        <p:spPr>
          <a:xfrm>
            <a:off x="3753755" y="319097"/>
            <a:ext cx="2068685" cy="369332"/>
          </a:xfrm>
          <a:prstGeom prst="rect">
            <a:avLst/>
          </a:prstGeom>
          <a:noFill/>
        </p:spPr>
        <p:txBody>
          <a:bodyPr wrap="square" rtlCol="0">
            <a:spAutoFit/>
          </a:bodyPr>
          <a:lstStyle/>
          <a:p>
            <a:r>
              <a:rPr lang="en-US" dirty="0">
                <a:solidFill>
                  <a:schemeClr val="bg1"/>
                </a:solidFill>
              </a:rPr>
              <a:t>VM Management</a:t>
            </a:r>
          </a:p>
        </p:txBody>
      </p:sp>
      <p:sp>
        <p:nvSpPr>
          <p:cNvPr id="27" name="Rectangle 26">
            <a:extLst>
              <a:ext uri="{FF2B5EF4-FFF2-40B4-BE49-F238E27FC236}">
                <a16:creationId xmlns:a16="http://schemas.microsoft.com/office/drawing/2014/main" id="{EDB96C17-6929-00C8-1131-35076A51483E}"/>
              </a:ext>
            </a:extLst>
          </p:cNvPr>
          <p:cNvSpPr/>
          <p:nvPr/>
        </p:nvSpPr>
        <p:spPr>
          <a:xfrm>
            <a:off x="7824806" y="4939864"/>
            <a:ext cx="4014952" cy="651641"/>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Infrastructure</a:t>
            </a:r>
            <a:endParaRPr lang="en-US" dirty="0"/>
          </a:p>
        </p:txBody>
      </p:sp>
      <p:sp>
        <p:nvSpPr>
          <p:cNvPr id="29" name="Rectangle 28">
            <a:extLst>
              <a:ext uri="{FF2B5EF4-FFF2-40B4-BE49-F238E27FC236}">
                <a16:creationId xmlns:a16="http://schemas.microsoft.com/office/drawing/2014/main" id="{778E3D2B-4E9D-06E4-236C-D56A66FABD63}"/>
              </a:ext>
            </a:extLst>
          </p:cNvPr>
          <p:cNvSpPr/>
          <p:nvPr/>
        </p:nvSpPr>
        <p:spPr>
          <a:xfrm>
            <a:off x="7824806" y="1539769"/>
            <a:ext cx="4014952" cy="65164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Bins</a:t>
            </a:r>
            <a:r>
              <a:rPr lang="en-US"/>
              <a:t>/libs</a:t>
            </a:r>
            <a:endParaRPr lang="en-US" dirty="0"/>
          </a:p>
        </p:txBody>
      </p:sp>
      <p:sp>
        <p:nvSpPr>
          <p:cNvPr id="30" name="Rectangle 29">
            <a:extLst>
              <a:ext uri="{FF2B5EF4-FFF2-40B4-BE49-F238E27FC236}">
                <a16:creationId xmlns:a16="http://schemas.microsoft.com/office/drawing/2014/main" id="{CDE5F6AC-1A05-13B3-E95D-4278ED8D0434}"/>
              </a:ext>
            </a:extLst>
          </p:cNvPr>
          <p:cNvSpPr/>
          <p:nvPr/>
        </p:nvSpPr>
        <p:spPr>
          <a:xfrm>
            <a:off x="7824806" y="714708"/>
            <a:ext cx="840828"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APP1</a:t>
            </a:r>
          </a:p>
        </p:txBody>
      </p:sp>
      <p:sp>
        <p:nvSpPr>
          <p:cNvPr id="31" name="Rectangle 30">
            <a:extLst>
              <a:ext uri="{FF2B5EF4-FFF2-40B4-BE49-F238E27FC236}">
                <a16:creationId xmlns:a16="http://schemas.microsoft.com/office/drawing/2014/main" id="{D385AC0E-B08A-27C8-C2D8-6F8FD54F14DD}"/>
              </a:ext>
            </a:extLst>
          </p:cNvPr>
          <p:cNvSpPr/>
          <p:nvPr/>
        </p:nvSpPr>
        <p:spPr>
          <a:xfrm>
            <a:off x="8828544" y="714707"/>
            <a:ext cx="972207"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APP2</a:t>
            </a:r>
          </a:p>
        </p:txBody>
      </p:sp>
      <p:sp>
        <p:nvSpPr>
          <p:cNvPr id="32" name="Rectangle 31">
            <a:extLst>
              <a:ext uri="{FF2B5EF4-FFF2-40B4-BE49-F238E27FC236}">
                <a16:creationId xmlns:a16="http://schemas.microsoft.com/office/drawing/2014/main" id="{DF611A31-3785-FEED-EE67-1794C90FF212}"/>
              </a:ext>
            </a:extLst>
          </p:cNvPr>
          <p:cNvSpPr/>
          <p:nvPr/>
        </p:nvSpPr>
        <p:spPr>
          <a:xfrm>
            <a:off x="9963661" y="714707"/>
            <a:ext cx="835573"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APP3</a:t>
            </a:r>
          </a:p>
        </p:txBody>
      </p:sp>
      <p:sp>
        <p:nvSpPr>
          <p:cNvPr id="33" name="Rectangle 32">
            <a:extLst>
              <a:ext uri="{FF2B5EF4-FFF2-40B4-BE49-F238E27FC236}">
                <a16:creationId xmlns:a16="http://schemas.microsoft.com/office/drawing/2014/main" id="{566C376F-7D4F-A6D3-0F6D-5070177998BB}"/>
              </a:ext>
            </a:extLst>
          </p:cNvPr>
          <p:cNvSpPr/>
          <p:nvPr/>
        </p:nvSpPr>
        <p:spPr>
          <a:xfrm>
            <a:off x="10962144" y="714706"/>
            <a:ext cx="877614"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APP4</a:t>
            </a:r>
          </a:p>
        </p:txBody>
      </p:sp>
      <p:sp>
        <p:nvSpPr>
          <p:cNvPr id="34" name="Rectangle 33">
            <a:extLst>
              <a:ext uri="{FF2B5EF4-FFF2-40B4-BE49-F238E27FC236}">
                <a16:creationId xmlns:a16="http://schemas.microsoft.com/office/drawing/2014/main" id="{B3A5BC14-E5CE-813C-5A52-7AC0372BCEC7}"/>
              </a:ext>
            </a:extLst>
          </p:cNvPr>
          <p:cNvSpPr/>
          <p:nvPr/>
        </p:nvSpPr>
        <p:spPr>
          <a:xfrm>
            <a:off x="7824806" y="4424857"/>
            <a:ext cx="4014952" cy="369333"/>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a:t>
            </a:r>
            <a:r>
              <a:rPr lang="en-US"/>
              <a:t>Operating System</a:t>
            </a:r>
            <a:endParaRPr lang="en-US" dirty="0"/>
          </a:p>
        </p:txBody>
      </p:sp>
      <p:sp>
        <p:nvSpPr>
          <p:cNvPr id="36" name="Rectangle 35">
            <a:extLst>
              <a:ext uri="{FF2B5EF4-FFF2-40B4-BE49-F238E27FC236}">
                <a16:creationId xmlns:a16="http://schemas.microsoft.com/office/drawing/2014/main" id="{B5A2410E-DAA9-8664-F9A6-6FEE5E2579BE}"/>
              </a:ext>
            </a:extLst>
          </p:cNvPr>
          <p:cNvSpPr/>
          <p:nvPr/>
        </p:nvSpPr>
        <p:spPr>
          <a:xfrm>
            <a:off x="7751232" y="641133"/>
            <a:ext cx="4193628" cy="3638050"/>
          </a:xfrm>
          <a:prstGeom prst="rect">
            <a:avLst/>
          </a:prstGeom>
          <a:noFill/>
          <a:ln>
            <a:prstDash val="dashDot"/>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7" name="TextBox 36">
            <a:extLst>
              <a:ext uri="{FF2B5EF4-FFF2-40B4-BE49-F238E27FC236}">
                <a16:creationId xmlns:a16="http://schemas.microsoft.com/office/drawing/2014/main" id="{56E4256C-59F0-DC83-E422-BDF75FFEAB82}"/>
              </a:ext>
            </a:extLst>
          </p:cNvPr>
          <p:cNvSpPr txBox="1"/>
          <p:nvPr/>
        </p:nvSpPr>
        <p:spPr>
          <a:xfrm>
            <a:off x="7640875" y="308588"/>
            <a:ext cx="2322786" cy="369332"/>
          </a:xfrm>
          <a:prstGeom prst="rect">
            <a:avLst/>
          </a:prstGeom>
          <a:noFill/>
        </p:spPr>
        <p:txBody>
          <a:bodyPr wrap="square" rtlCol="0">
            <a:spAutoFit/>
          </a:bodyPr>
          <a:lstStyle/>
          <a:p>
            <a:r>
              <a:rPr lang="en-US" dirty="0">
                <a:solidFill>
                  <a:schemeClr val="bg1"/>
                </a:solidFill>
              </a:rPr>
              <a:t>Kubernetes</a:t>
            </a:r>
          </a:p>
        </p:txBody>
      </p:sp>
      <p:sp>
        <p:nvSpPr>
          <p:cNvPr id="38" name="Rectangle 37">
            <a:extLst>
              <a:ext uri="{FF2B5EF4-FFF2-40B4-BE49-F238E27FC236}">
                <a16:creationId xmlns:a16="http://schemas.microsoft.com/office/drawing/2014/main" id="{81DE44B7-7FC0-1943-324C-99144FFD6576}"/>
              </a:ext>
            </a:extLst>
          </p:cNvPr>
          <p:cNvSpPr/>
          <p:nvPr/>
        </p:nvSpPr>
        <p:spPr>
          <a:xfrm>
            <a:off x="3104702" y="737199"/>
            <a:ext cx="701111"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app4</a:t>
            </a:r>
          </a:p>
        </p:txBody>
      </p:sp>
      <p:sp>
        <p:nvSpPr>
          <p:cNvPr id="39" name="Rectangle 38">
            <a:extLst>
              <a:ext uri="{FF2B5EF4-FFF2-40B4-BE49-F238E27FC236}">
                <a16:creationId xmlns:a16="http://schemas.microsoft.com/office/drawing/2014/main" id="{BFDC273A-76A4-6E2E-04B5-922F93C0187C}"/>
              </a:ext>
            </a:extLst>
          </p:cNvPr>
          <p:cNvSpPr/>
          <p:nvPr/>
        </p:nvSpPr>
        <p:spPr>
          <a:xfrm>
            <a:off x="4059010" y="775140"/>
            <a:ext cx="701111"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app1</a:t>
            </a:r>
          </a:p>
        </p:txBody>
      </p:sp>
      <p:sp>
        <p:nvSpPr>
          <p:cNvPr id="40" name="Rectangle 39">
            <a:extLst>
              <a:ext uri="{FF2B5EF4-FFF2-40B4-BE49-F238E27FC236}">
                <a16:creationId xmlns:a16="http://schemas.microsoft.com/office/drawing/2014/main" id="{8FC72113-AC85-A0F3-611F-9609DBB18665}"/>
              </a:ext>
            </a:extLst>
          </p:cNvPr>
          <p:cNvSpPr/>
          <p:nvPr/>
        </p:nvSpPr>
        <p:spPr>
          <a:xfrm>
            <a:off x="4877932" y="795003"/>
            <a:ext cx="652744"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app2</a:t>
            </a:r>
            <a:endParaRPr lang="en-US" dirty="0"/>
          </a:p>
        </p:txBody>
      </p:sp>
      <p:sp>
        <p:nvSpPr>
          <p:cNvPr id="41" name="Rectangle 40">
            <a:extLst>
              <a:ext uri="{FF2B5EF4-FFF2-40B4-BE49-F238E27FC236}">
                <a16:creationId xmlns:a16="http://schemas.microsoft.com/office/drawing/2014/main" id="{98DD343B-BDB5-5FBE-3509-363B5871F518}"/>
              </a:ext>
            </a:extLst>
          </p:cNvPr>
          <p:cNvSpPr/>
          <p:nvPr/>
        </p:nvSpPr>
        <p:spPr>
          <a:xfrm>
            <a:off x="5750044" y="795003"/>
            <a:ext cx="859012"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app3</a:t>
            </a:r>
          </a:p>
        </p:txBody>
      </p:sp>
      <p:sp>
        <p:nvSpPr>
          <p:cNvPr id="42" name="Rectangle 41">
            <a:extLst>
              <a:ext uri="{FF2B5EF4-FFF2-40B4-BE49-F238E27FC236}">
                <a16:creationId xmlns:a16="http://schemas.microsoft.com/office/drawing/2014/main" id="{88E5F0EB-8BD5-B414-9A66-2258B9E9421D}"/>
              </a:ext>
            </a:extLst>
          </p:cNvPr>
          <p:cNvSpPr/>
          <p:nvPr/>
        </p:nvSpPr>
        <p:spPr>
          <a:xfrm>
            <a:off x="6789965" y="775140"/>
            <a:ext cx="701111"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app4</a:t>
            </a:r>
          </a:p>
        </p:txBody>
      </p:sp>
      <p:sp>
        <p:nvSpPr>
          <p:cNvPr id="43" name="Rectangle 42">
            <a:extLst>
              <a:ext uri="{FF2B5EF4-FFF2-40B4-BE49-F238E27FC236}">
                <a16:creationId xmlns:a16="http://schemas.microsoft.com/office/drawing/2014/main" id="{97EDCE51-FE99-992A-58BF-2699F1C8F69B}"/>
              </a:ext>
            </a:extLst>
          </p:cNvPr>
          <p:cNvSpPr/>
          <p:nvPr/>
        </p:nvSpPr>
        <p:spPr>
          <a:xfrm>
            <a:off x="7824806" y="2287159"/>
            <a:ext cx="840828"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APP5</a:t>
            </a:r>
          </a:p>
        </p:txBody>
      </p:sp>
      <p:sp>
        <p:nvSpPr>
          <p:cNvPr id="44" name="Rectangle 43">
            <a:extLst>
              <a:ext uri="{FF2B5EF4-FFF2-40B4-BE49-F238E27FC236}">
                <a16:creationId xmlns:a16="http://schemas.microsoft.com/office/drawing/2014/main" id="{1D3D2DE4-2BB4-6C46-103F-F3BDD0AA8198}"/>
              </a:ext>
            </a:extLst>
          </p:cNvPr>
          <p:cNvSpPr/>
          <p:nvPr/>
        </p:nvSpPr>
        <p:spPr>
          <a:xfrm>
            <a:off x="8844983" y="2278435"/>
            <a:ext cx="840828"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APP6</a:t>
            </a:r>
            <a:endParaRPr lang="en-US" dirty="0"/>
          </a:p>
        </p:txBody>
      </p:sp>
      <p:sp>
        <p:nvSpPr>
          <p:cNvPr id="45" name="Rectangle 44">
            <a:extLst>
              <a:ext uri="{FF2B5EF4-FFF2-40B4-BE49-F238E27FC236}">
                <a16:creationId xmlns:a16="http://schemas.microsoft.com/office/drawing/2014/main" id="{C4DC62B2-E04B-3674-7B47-B600FB8C0951}"/>
              </a:ext>
            </a:extLst>
          </p:cNvPr>
          <p:cNvSpPr/>
          <p:nvPr/>
        </p:nvSpPr>
        <p:spPr>
          <a:xfrm>
            <a:off x="9865160" y="2287158"/>
            <a:ext cx="914402"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APP7</a:t>
            </a:r>
          </a:p>
        </p:txBody>
      </p:sp>
      <p:sp>
        <p:nvSpPr>
          <p:cNvPr id="46" name="Rectangle 45">
            <a:extLst>
              <a:ext uri="{FF2B5EF4-FFF2-40B4-BE49-F238E27FC236}">
                <a16:creationId xmlns:a16="http://schemas.microsoft.com/office/drawing/2014/main" id="{06B757CF-DD6D-1ACA-E185-3EEBB9C3189F}"/>
              </a:ext>
            </a:extLst>
          </p:cNvPr>
          <p:cNvSpPr/>
          <p:nvPr/>
        </p:nvSpPr>
        <p:spPr>
          <a:xfrm>
            <a:off x="10869425" y="2287158"/>
            <a:ext cx="954713" cy="65164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APP8</a:t>
            </a:r>
          </a:p>
        </p:txBody>
      </p:sp>
      <p:sp>
        <p:nvSpPr>
          <p:cNvPr id="47" name="Rectangle 46">
            <a:extLst>
              <a:ext uri="{FF2B5EF4-FFF2-40B4-BE49-F238E27FC236}">
                <a16:creationId xmlns:a16="http://schemas.microsoft.com/office/drawing/2014/main" id="{F8934B38-D4F9-5A1E-C204-99197393CB0C}"/>
              </a:ext>
            </a:extLst>
          </p:cNvPr>
          <p:cNvSpPr/>
          <p:nvPr/>
        </p:nvSpPr>
        <p:spPr>
          <a:xfrm>
            <a:off x="7824806" y="2992821"/>
            <a:ext cx="4014952" cy="65164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Bins/libs</a:t>
            </a:r>
          </a:p>
        </p:txBody>
      </p:sp>
      <p:sp>
        <p:nvSpPr>
          <p:cNvPr id="49" name="Rectangle 48">
            <a:extLst>
              <a:ext uri="{FF2B5EF4-FFF2-40B4-BE49-F238E27FC236}">
                <a16:creationId xmlns:a16="http://schemas.microsoft.com/office/drawing/2014/main" id="{D1371D06-92F2-C76C-D89D-F527C49C55C0}"/>
              </a:ext>
            </a:extLst>
          </p:cNvPr>
          <p:cNvSpPr/>
          <p:nvPr/>
        </p:nvSpPr>
        <p:spPr>
          <a:xfrm>
            <a:off x="7836788" y="3740210"/>
            <a:ext cx="840828" cy="432397"/>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APP9</a:t>
            </a:r>
          </a:p>
        </p:txBody>
      </p:sp>
      <p:sp>
        <p:nvSpPr>
          <p:cNvPr id="50" name="Rectangle 49">
            <a:extLst>
              <a:ext uri="{FF2B5EF4-FFF2-40B4-BE49-F238E27FC236}">
                <a16:creationId xmlns:a16="http://schemas.microsoft.com/office/drawing/2014/main" id="{5CACD460-3A06-146B-CF01-214ED3C572CC}"/>
              </a:ext>
            </a:extLst>
          </p:cNvPr>
          <p:cNvSpPr/>
          <p:nvPr/>
        </p:nvSpPr>
        <p:spPr>
          <a:xfrm>
            <a:off x="8844983" y="3731488"/>
            <a:ext cx="840828" cy="44112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APP10</a:t>
            </a:r>
            <a:endParaRPr lang="en-US" dirty="0"/>
          </a:p>
        </p:txBody>
      </p:sp>
      <p:sp>
        <p:nvSpPr>
          <p:cNvPr id="51" name="Rectangle 50">
            <a:extLst>
              <a:ext uri="{FF2B5EF4-FFF2-40B4-BE49-F238E27FC236}">
                <a16:creationId xmlns:a16="http://schemas.microsoft.com/office/drawing/2014/main" id="{EA1D92E5-1FAB-925F-10D3-195143D5AEB6}"/>
              </a:ext>
            </a:extLst>
          </p:cNvPr>
          <p:cNvSpPr/>
          <p:nvPr/>
        </p:nvSpPr>
        <p:spPr>
          <a:xfrm>
            <a:off x="9848046" y="3723291"/>
            <a:ext cx="840828" cy="441120"/>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APP11</a:t>
            </a:r>
          </a:p>
        </p:txBody>
      </p:sp>
      <p:sp>
        <p:nvSpPr>
          <p:cNvPr id="52" name="Rectangle 51">
            <a:extLst>
              <a:ext uri="{FF2B5EF4-FFF2-40B4-BE49-F238E27FC236}">
                <a16:creationId xmlns:a16="http://schemas.microsoft.com/office/drawing/2014/main" id="{7DC21060-57A5-F768-F98E-2694752A6899}"/>
              </a:ext>
            </a:extLst>
          </p:cNvPr>
          <p:cNvSpPr/>
          <p:nvPr/>
        </p:nvSpPr>
        <p:spPr>
          <a:xfrm>
            <a:off x="10851109" y="3701116"/>
            <a:ext cx="931516" cy="46329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APP12</a:t>
            </a:r>
          </a:p>
        </p:txBody>
      </p:sp>
      <p:sp>
        <p:nvSpPr>
          <p:cNvPr id="53" name="TextBox 52">
            <a:extLst>
              <a:ext uri="{FF2B5EF4-FFF2-40B4-BE49-F238E27FC236}">
                <a16:creationId xmlns:a16="http://schemas.microsoft.com/office/drawing/2014/main" id="{A70FA3F9-82EE-BE0C-694E-996E16EE69EF}"/>
              </a:ext>
            </a:extLst>
          </p:cNvPr>
          <p:cNvSpPr txBox="1"/>
          <p:nvPr/>
        </p:nvSpPr>
        <p:spPr>
          <a:xfrm>
            <a:off x="8944160" y="5763452"/>
            <a:ext cx="2501606" cy="369332"/>
          </a:xfrm>
          <a:prstGeom prst="rect">
            <a:avLst/>
          </a:prstGeom>
          <a:noFill/>
        </p:spPr>
        <p:txBody>
          <a:bodyPr wrap="square" rtlCol="0">
            <a:spAutoFit/>
          </a:bodyPr>
          <a:lstStyle/>
          <a:p>
            <a:r>
              <a:rPr lang="en-US" dirty="0">
                <a:solidFill>
                  <a:schemeClr val="bg1"/>
                </a:solidFill>
              </a:rPr>
              <a:t>Container Technologies</a:t>
            </a:r>
          </a:p>
        </p:txBody>
      </p:sp>
    </p:spTree>
    <p:extLst>
      <p:ext uri="{BB962C8B-B14F-4D97-AF65-F5344CB8AC3E}">
        <p14:creationId xmlns:p14="http://schemas.microsoft.com/office/powerpoint/2010/main" val="2445006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Graphical user interface, website&#10;&#10;Description automatically generated with medium confidence">
            <a:extLst>
              <a:ext uri="{FF2B5EF4-FFF2-40B4-BE49-F238E27FC236}">
                <a16:creationId xmlns:a16="http://schemas.microsoft.com/office/drawing/2014/main" id="{F68EA754-FCAF-0ECE-8D3D-37634D3915EE}"/>
              </a:ext>
            </a:extLst>
          </p:cNvPr>
          <p:cNvPicPr>
            <a:picLocks noChangeAspect="1"/>
          </p:cNvPicPr>
          <p:nvPr/>
        </p:nvPicPr>
        <p:blipFill>
          <a:blip r:embed="rId2"/>
          <a:stretch>
            <a:fillRect/>
          </a:stretch>
        </p:blipFill>
        <p:spPr>
          <a:xfrm>
            <a:off x="223887" y="821777"/>
            <a:ext cx="11744225" cy="5214445"/>
          </a:xfrm>
          <a:prstGeom prst="rect">
            <a:avLst/>
          </a:prstGeom>
        </p:spPr>
      </p:pic>
    </p:spTree>
    <p:extLst>
      <p:ext uri="{BB962C8B-B14F-4D97-AF65-F5344CB8AC3E}">
        <p14:creationId xmlns:p14="http://schemas.microsoft.com/office/powerpoint/2010/main" val="2215883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53186B6-E497-4BED-69DD-9C8B1AE87CEA}"/>
              </a:ext>
            </a:extLst>
          </p:cNvPr>
          <p:cNvSpPr txBox="1"/>
          <p:nvPr/>
        </p:nvSpPr>
        <p:spPr>
          <a:xfrm>
            <a:off x="331076" y="1313792"/>
            <a:ext cx="11529847" cy="2308324"/>
          </a:xfrm>
          <a:prstGeom prst="rect">
            <a:avLst/>
          </a:prstGeom>
          <a:noFill/>
        </p:spPr>
        <p:txBody>
          <a:bodyPr wrap="square">
            <a:spAutoFit/>
          </a:bodyPr>
          <a:lstStyle/>
          <a:p>
            <a:pPr marL="285750" indent="-285750" algn="l">
              <a:buFont typeface="Arial" panose="020B0604020202020204" pitchFamily="34" charset="0"/>
              <a:buChar char="•"/>
            </a:pPr>
            <a:r>
              <a:rPr lang="en-IN" b="0" i="0" dirty="0">
                <a:solidFill>
                  <a:schemeClr val="bg1"/>
                </a:solidFill>
                <a:effectLst/>
                <a:latin typeface="Noto Serif" panose="02020600060500020200" pitchFamily="18" charset="0"/>
              </a:rPr>
              <a:t>openshift-install</a:t>
            </a:r>
          </a:p>
          <a:p>
            <a:pPr marL="285750" indent="-285750" algn="l">
              <a:buFont typeface="Arial" panose="020B0604020202020204" pitchFamily="34" charset="0"/>
              <a:buChar char="•"/>
            </a:pPr>
            <a:r>
              <a:rPr lang="en-IN" b="0" i="0" dirty="0">
                <a:solidFill>
                  <a:schemeClr val="bg1"/>
                </a:solidFill>
                <a:effectLst/>
                <a:latin typeface="Noto Serif" panose="02020600060500020200" pitchFamily="18" charset="0"/>
              </a:rPr>
              <a:t>oc</a:t>
            </a:r>
          </a:p>
          <a:p>
            <a:pPr marL="285750" indent="-285750" algn="l">
              <a:buFont typeface="Arial" panose="020B0604020202020204" pitchFamily="34" charset="0"/>
              <a:buChar char="•"/>
            </a:pPr>
            <a:r>
              <a:rPr lang="en-IN" b="0" i="0" dirty="0">
                <a:solidFill>
                  <a:schemeClr val="bg1"/>
                </a:solidFill>
                <a:effectLst/>
                <a:latin typeface="Noto Serif" panose="02020600060500020200" pitchFamily="18" charset="0"/>
              </a:rPr>
              <a:t>kubectl</a:t>
            </a:r>
          </a:p>
          <a:p>
            <a:pPr marL="285750" indent="-285750" algn="l">
              <a:buFont typeface="Arial" panose="020B0604020202020204" pitchFamily="34" charset="0"/>
              <a:buChar char="•"/>
            </a:pPr>
            <a:r>
              <a:rPr lang="en-IN" b="0" i="0" dirty="0">
                <a:solidFill>
                  <a:schemeClr val="bg1"/>
                </a:solidFill>
                <a:effectLst/>
                <a:latin typeface="Noto Serif" panose="02020600060500020200" pitchFamily="18" charset="0"/>
              </a:rPr>
              <a:t>Terraform</a:t>
            </a:r>
          </a:p>
          <a:p>
            <a:pPr marL="285750" indent="-285750" algn="l">
              <a:buFont typeface="Arial" panose="020B0604020202020204" pitchFamily="34" charset="0"/>
              <a:buChar char="•"/>
            </a:pPr>
            <a:r>
              <a:rPr lang="en-IN" b="0" i="0" dirty="0">
                <a:solidFill>
                  <a:schemeClr val="bg1"/>
                </a:solidFill>
                <a:effectLst/>
                <a:latin typeface="Noto Serif" panose="02020600060500020200" pitchFamily="18" charset="0"/>
              </a:rPr>
              <a:t>AWS Cli</a:t>
            </a:r>
          </a:p>
          <a:p>
            <a:pPr marL="285750" indent="-285750" algn="l">
              <a:buFont typeface="Arial" panose="020B0604020202020204" pitchFamily="34" charset="0"/>
              <a:buChar char="•"/>
            </a:pPr>
            <a:r>
              <a:rPr lang="en-IN" b="0" i="0" dirty="0">
                <a:solidFill>
                  <a:schemeClr val="bg1"/>
                </a:solidFill>
                <a:effectLst/>
                <a:latin typeface="Noto Serif" panose="02020600060500020200" pitchFamily="18" charset="0"/>
              </a:rPr>
              <a:t>Podman</a:t>
            </a:r>
          </a:p>
          <a:p>
            <a:pPr marL="285750" indent="-285750" algn="l">
              <a:buFont typeface="Arial" panose="020B0604020202020204" pitchFamily="34" charset="0"/>
              <a:buChar char="•"/>
            </a:pPr>
            <a:r>
              <a:rPr lang="en-IN" b="0" i="0" dirty="0">
                <a:solidFill>
                  <a:schemeClr val="bg1"/>
                </a:solidFill>
                <a:effectLst/>
                <a:latin typeface="Noto Serif" panose="02020600060500020200" pitchFamily="18" charset="0"/>
              </a:rPr>
              <a:t>Docker</a:t>
            </a:r>
          </a:p>
          <a:p>
            <a:pPr marL="285750" indent="-285750" algn="l">
              <a:buFont typeface="Arial" panose="020B0604020202020204" pitchFamily="34" charset="0"/>
              <a:buChar char="•"/>
            </a:pPr>
            <a:r>
              <a:rPr lang="en-IN" b="0" i="0" dirty="0">
                <a:solidFill>
                  <a:schemeClr val="bg1"/>
                </a:solidFill>
                <a:effectLst/>
                <a:latin typeface="Noto Serif" panose="02020600060500020200" pitchFamily="18" charset="0"/>
              </a:rPr>
              <a:t>Taskcat</a:t>
            </a:r>
          </a:p>
        </p:txBody>
      </p:sp>
      <p:sp>
        <p:nvSpPr>
          <p:cNvPr id="4" name="TextBox 3">
            <a:extLst>
              <a:ext uri="{FF2B5EF4-FFF2-40B4-BE49-F238E27FC236}">
                <a16:creationId xmlns:a16="http://schemas.microsoft.com/office/drawing/2014/main" id="{F519C53B-3DC3-4088-A866-D1FCFBF1075F}"/>
              </a:ext>
            </a:extLst>
          </p:cNvPr>
          <p:cNvSpPr txBox="1"/>
          <p:nvPr/>
        </p:nvSpPr>
        <p:spPr>
          <a:xfrm>
            <a:off x="526774" y="228600"/>
            <a:ext cx="9481930" cy="369332"/>
          </a:xfrm>
          <a:prstGeom prst="rect">
            <a:avLst/>
          </a:prstGeom>
          <a:noFill/>
        </p:spPr>
        <p:txBody>
          <a:bodyPr wrap="square" rtlCol="0">
            <a:spAutoFit/>
          </a:bodyPr>
          <a:lstStyle/>
          <a:p>
            <a:r>
              <a:rPr lang="en-US" dirty="0">
                <a:solidFill>
                  <a:schemeClr val="bg1"/>
                </a:solidFill>
              </a:rPr>
              <a:t>Overview of CLI Tools</a:t>
            </a:r>
          </a:p>
        </p:txBody>
      </p:sp>
    </p:spTree>
    <p:extLst>
      <p:ext uri="{BB962C8B-B14F-4D97-AF65-F5344CB8AC3E}">
        <p14:creationId xmlns:p14="http://schemas.microsoft.com/office/powerpoint/2010/main" val="41453518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AFB607B-4990-EFF5-212E-248B389A7BDB}"/>
              </a:ext>
            </a:extLst>
          </p:cNvPr>
          <p:cNvSpPr txBox="1"/>
          <p:nvPr/>
        </p:nvSpPr>
        <p:spPr>
          <a:xfrm>
            <a:off x="526774" y="228600"/>
            <a:ext cx="9481930" cy="369332"/>
          </a:xfrm>
          <a:prstGeom prst="rect">
            <a:avLst/>
          </a:prstGeom>
          <a:noFill/>
        </p:spPr>
        <p:txBody>
          <a:bodyPr wrap="square" rtlCol="0">
            <a:spAutoFit/>
          </a:bodyPr>
          <a:lstStyle/>
          <a:p>
            <a:r>
              <a:rPr lang="en-US" dirty="0">
                <a:solidFill>
                  <a:schemeClr val="bg1"/>
                </a:solidFill>
              </a:rPr>
              <a:t>OpenShift Installation Process</a:t>
            </a:r>
          </a:p>
        </p:txBody>
      </p:sp>
      <p:sp>
        <p:nvSpPr>
          <p:cNvPr id="4" name="TextBox 3">
            <a:extLst>
              <a:ext uri="{FF2B5EF4-FFF2-40B4-BE49-F238E27FC236}">
                <a16:creationId xmlns:a16="http://schemas.microsoft.com/office/drawing/2014/main" id="{F8296BE8-3969-CB05-5102-887B0E39B90D}"/>
              </a:ext>
            </a:extLst>
          </p:cNvPr>
          <p:cNvSpPr txBox="1"/>
          <p:nvPr/>
        </p:nvSpPr>
        <p:spPr>
          <a:xfrm>
            <a:off x="591510" y="1000092"/>
            <a:ext cx="2888856" cy="92333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IPI Method</a:t>
            </a:r>
          </a:p>
          <a:p>
            <a:pPr marL="285750" indent="-285750">
              <a:buFont typeface="Arial" panose="020B0604020202020204" pitchFamily="34" charset="0"/>
              <a:buChar char="•"/>
            </a:pPr>
            <a:r>
              <a:rPr lang="en-US" dirty="0">
                <a:solidFill>
                  <a:schemeClr val="bg1"/>
                </a:solidFill>
              </a:rPr>
              <a:t>UPI Method</a:t>
            </a:r>
          </a:p>
          <a:p>
            <a:pPr marL="285750" indent="-285750">
              <a:buFont typeface="Arial" panose="020B0604020202020204" pitchFamily="34" charset="0"/>
              <a:buChar char="•"/>
            </a:pPr>
            <a:r>
              <a:rPr lang="en-US" dirty="0">
                <a:solidFill>
                  <a:schemeClr val="bg1"/>
                </a:solidFill>
              </a:rPr>
              <a:t>Air Gapped Install</a:t>
            </a:r>
          </a:p>
        </p:txBody>
      </p:sp>
      <p:sp>
        <p:nvSpPr>
          <p:cNvPr id="5" name="TextBox 4">
            <a:extLst>
              <a:ext uri="{FF2B5EF4-FFF2-40B4-BE49-F238E27FC236}">
                <a16:creationId xmlns:a16="http://schemas.microsoft.com/office/drawing/2014/main" id="{42090584-F490-A97F-F953-BE01B92FA315}"/>
              </a:ext>
            </a:extLst>
          </p:cNvPr>
          <p:cNvSpPr txBox="1"/>
          <p:nvPr/>
        </p:nvSpPr>
        <p:spPr>
          <a:xfrm>
            <a:off x="526774" y="2435703"/>
            <a:ext cx="11133849" cy="3139321"/>
          </a:xfrm>
          <a:prstGeom prst="rect">
            <a:avLst/>
          </a:prstGeom>
          <a:noFill/>
        </p:spPr>
        <p:txBody>
          <a:bodyPr wrap="square" rtlCol="0">
            <a:spAutoFit/>
          </a:bodyPr>
          <a:lstStyle/>
          <a:p>
            <a:r>
              <a:rPr lang="en-US" dirty="0">
                <a:solidFill>
                  <a:schemeClr val="bg1"/>
                </a:solidFill>
              </a:rPr>
              <a:t>Importance of IaaC Here</a:t>
            </a:r>
          </a:p>
          <a:p>
            <a:pPr algn="l"/>
            <a:endParaRPr lang="en-US" dirty="0">
              <a:solidFill>
                <a:schemeClr val="bg1"/>
              </a:solidFill>
            </a:endParaRPr>
          </a:p>
          <a:p>
            <a:pPr marL="285750" indent="-285750" algn="l">
              <a:buFont typeface="Arial" panose="020B0604020202020204" pitchFamily="34" charset="0"/>
              <a:buChar char="•"/>
            </a:pPr>
            <a:r>
              <a:rPr lang="en-IN" b="0" i="0" dirty="0">
                <a:solidFill>
                  <a:schemeClr val="bg1"/>
                </a:solidFill>
                <a:effectLst/>
                <a:latin typeface="Noto Serif" panose="02020600060500020200" pitchFamily="18" charset="0"/>
              </a:rPr>
              <a:t>OpenShift Installation is an immutable Infrastructure and a big installation; Hence it is recommended to implement in deployments of Applications.</a:t>
            </a:r>
          </a:p>
          <a:p>
            <a:pPr marL="285750" indent="-285750" algn="l">
              <a:buFont typeface="Arial" panose="020B0604020202020204" pitchFamily="34" charset="0"/>
              <a:buChar char="•"/>
            </a:pPr>
            <a:endParaRPr lang="en-IN" b="0" i="0" dirty="0">
              <a:solidFill>
                <a:schemeClr val="bg1"/>
              </a:solidFill>
              <a:effectLst/>
              <a:latin typeface="Noto Serif" panose="02020600060500020200" pitchFamily="18" charset="0"/>
            </a:endParaRPr>
          </a:p>
          <a:p>
            <a:pPr marL="285750" indent="-285750" algn="l">
              <a:buFont typeface="Arial" panose="020B0604020202020204" pitchFamily="34" charset="0"/>
              <a:buChar char="•"/>
            </a:pPr>
            <a:r>
              <a:rPr lang="en-IN" b="0" i="0" dirty="0">
                <a:solidFill>
                  <a:schemeClr val="bg1"/>
                </a:solidFill>
                <a:effectLst/>
                <a:latin typeface="Noto Serif" panose="02020600060500020200" pitchFamily="18" charset="0"/>
              </a:rPr>
              <a:t>Terraform plays a crucial role in spinning up of OpenShift Cluster and managing this immutable Infrastructure.</a:t>
            </a:r>
          </a:p>
          <a:p>
            <a:pPr marL="285750" indent="-285750" algn="l">
              <a:buFont typeface="Arial" panose="020B0604020202020204" pitchFamily="34" charset="0"/>
              <a:buChar char="•"/>
            </a:pPr>
            <a:endParaRPr lang="en-IN" b="0" i="0" dirty="0">
              <a:solidFill>
                <a:schemeClr val="bg1"/>
              </a:solidFill>
              <a:effectLst/>
              <a:latin typeface="Noto Serif" panose="02020600060500020200" pitchFamily="18" charset="0"/>
            </a:endParaRPr>
          </a:p>
          <a:p>
            <a:pPr marL="285750" indent="-285750" algn="l">
              <a:buFont typeface="Arial" panose="020B0604020202020204" pitchFamily="34" charset="0"/>
              <a:buChar char="•"/>
            </a:pPr>
            <a:r>
              <a:rPr lang="en-IN" b="0" i="0" dirty="0">
                <a:solidFill>
                  <a:schemeClr val="bg1"/>
                </a:solidFill>
                <a:effectLst/>
                <a:latin typeface="Noto Serif" panose="02020600060500020200" pitchFamily="18" charset="0"/>
              </a:rPr>
              <a:t>Ansible is recommended to setup the project and user level governance model like cluster Quota and limits and requests.</a:t>
            </a:r>
          </a:p>
          <a:p>
            <a:endParaRPr lang="en-US" dirty="0"/>
          </a:p>
        </p:txBody>
      </p:sp>
    </p:spTree>
    <p:extLst>
      <p:ext uri="{BB962C8B-B14F-4D97-AF65-F5344CB8AC3E}">
        <p14:creationId xmlns:p14="http://schemas.microsoft.com/office/powerpoint/2010/main" val="3113097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15" name="Freeform: Shape 14">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8AFB607B-4990-EFF5-212E-248B389A7BDB}"/>
              </a:ext>
            </a:extLst>
          </p:cNvPr>
          <p:cNvSpPr txBox="1"/>
          <p:nvPr/>
        </p:nvSpPr>
        <p:spPr>
          <a:xfrm>
            <a:off x="765051" y="662400"/>
            <a:ext cx="3384000" cy="1492132"/>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4400" kern="1200">
                <a:solidFill>
                  <a:schemeClr val="bg1"/>
                </a:solidFill>
                <a:latin typeface="+mj-lt"/>
                <a:ea typeface="+mj-ea"/>
                <a:cs typeface="+mj-cs"/>
              </a:rPr>
              <a:t>Container Quick Starts</a:t>
            </a:r>
          </a:p>
        </p:txBody>
      </p:sp>
      <p:sp>
        <p:nvSpPr>
          <p:cNvPr id="5" name="TextBox 4">
            <a:extLst>
              <a:ext uri="{FF2B5EF4-FFF2-40B4-BE49-F238E27FC236}">
                <a16:creationId xmlns:a16="http://schemas.microsoft.com/office/drawing/2014/main" id="{42090584-F490-A97F-F953-BE01B92FA315}"/>
              </a:ext>
            </a:extLst>
          </p:cNvPr>
          <p:cNvSpPr txBox="1"/>
          <p:nvPr/>
        </p:nvSpPr>
        <p:spPr>
          <a:xfrm>
            <a:off x="765051" y="2286000"/>
            <a:ext cx="3384000" cy="384480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1400">
              <a:solidFill>
                <a:schemeClr val="bg1">
                  <a:alpha val="60000"/>
                </a:schemeClr>
              </a:solidFill>
            </a:endParaRPr>
          </a:p>
          <a:p>
            <a:pPr marL="285750" indent="-228600">
              <a:lnSpc>
                <a:spcPct val="90000"/>
              </a:lnSpc>
              <a:spcAft>
                <a:spcPts val="600"/>
              </a:spcAft>
              <a:buFont typeface="Arial" panose="020B0604020202020204" pitchFamily="34" charset="0"/>
              <a:buChar char="•"/>
            </a:pPr>
            <a:r>
              <a:rPr lang="en-US" sz="1400" b="0" i="0">
                <a:solidFill>
                  <a:schemeClr val="bg1">
                    <a:alpha val="60000"/>
                  </a:schemeClr>
                </a:solidFill>
                <a:effectLst/>
              </a:rPr>
              <a:t>These form the UPI method of Installation </a:t>
            </a:r>
            <a:r>
              <a:rPr lang="en-US" sz="1400">
                <a:solidFill>
                  <a:schemeClr val="bg1">
                    <a:alpha val="60000"/>
                  </a:schemeClr>
                </a:solidFill>
              </a:rPr>
              <a:t>through Automated templates (Cloud Formation Templates)</a:t>
            </a:r>
            <a:endParaRPr lang="en-US" sz="1400" b="0" i="0">
              <a:solidFill>
                <a:schemeClr val="bg1">
                  <a:alpha val="60000"/>
                </a:schemeClr>
              </a:solidFill>
              <a:effectLst/>
            </a:endParaRPr>
          </a:p>
          <a:p>
            <a:pPr marL="285750" indent="-228600">
              <a:lnSpc>
                <a:spcPct val="90000"/>
              </a:lnSpc>
              <a:spcAft>
                <a:spcPts val="600"/>
              </a:spcAft>
              <a:buFont typeface="Arial" panose="020B0604020202020204" pitchFamily="34" charset="0"/>
              <a:buChar char="•"/>
            </a:pPr>
            <a:r>
              <a:rPr lang="en-US" sz="1400" b="0" i="0">
                <a:solidFill>
                  <a:schemeClr val="bg1">
                    <a:alpha val="60000"/>
                  </a:schemeClr>
                </a:solidFill>
                <a:effectLst/>
              </a:rPr>
              <a:t>Cloud Formation Templates &amp; Terraform plays a crucial role in spinning up of OpenShift Cluster and managing this immutable Infrastructure.</a:t>
            </a:r>
          </a:p>
          <a:p>
            <a:pPr marL="285750" indent="-228600">
              <a:lnSpc>
                <a:spcPct val="90000"/>
              </a:lnSpc>
              <a:spcAft>
                <a:spcPts val="600"/>
              </a:spcAft>
              <a:buFont typeface="Arial" panose="020B0604020202020204" pitchFamily="34" charset="0"/>
              <a:buChar char="•"/>
            </a:pPr>
            <a:endParaRPr lang="en-US" sz="1400" b="0" i="0">
              <a:solidFill>
                <a:schemeClr val="bg1">
                  <a:alpha val="60000"/>
                </a:schemeClr>
              </a:solidFill>
              <a:effectLst/>
            </a:endParaRPr>
          </a:p>
          <a:p>
            <a:pPr marL="285750" indent="-228600">
              <a:lnSpc>
                <a:spcPct val="90000"/>
              </a:lnSpc>
              <a:spcAft>
                <a:spcPts val="600"/>
              </a:spcAft>
              <a:buFont typeface="Arial" panose="020B0604020202020204" pitchFamily="34" charset="0"/>
              <a:buChar char="•"/>
            </a:pPr>
            <a:r>
              <a:rPr lang="en-US" sz="1400" b="0" i="0">
                <a:solidFill>
                  <a:schemeClr val="bg1">
                    <a:alpha val="60000"/>
                  </a:schemeClr>
                </a:solidFill>
                <a:effectLst/>
              </a:rPr>
              <a:t>It can </a:t>
            </a:r>
            <a:r>
              <a:rPr lang="en-US" sz="1400">
                <a:solidFill>
                  <a:schemeClr val="bg1">
                    <a:alpha val="60000"/>
                  </a:schemeClr>
                </a:solidFill>
              </a:rPr>
              <a:t>be installed from AWS Market Place as well through BYOL Concept.</a:t>
            </a:r>
          </a:p>
          <a:p>
            <a:pPr marL="285750" indent="-228600">
              <a:lnSpc>
                <a:spcPct val="90000"/>
              </a:lnSpc>
              <a:spcAft>
                <a:spcPts val="600"/>
              </a:spcAft>
              <a:buFont typeface="Arial" panose="020B0604020202020204" pitchFamily="34" charset="0"/>
              <a:buChar char="•"/>
            </a:pPr>
            <a:r>
              <a:rPr lang="en-US" sz="1400" b="0" i="0">
                <a:solidFill>
                  <a:schemeClr val="bg1">
                    <a:alpha val="60000"/>
                  </a:schemeClr>
                </a:solidFill>
                <a:effectLst/>
              </a:rPr>
              <a:t>Also, automated deployment can be handled through Taskcat tool.</a:t>
            </a:r>
          </a:p>
          <a:p>
            <a:pPr indent="-228600">
              <a:lnSpc>
                <a:spcPct val="90000"/>
              </a:lnSpc>
              <a:spcAft>
                <a:spcPts val="600"/>
              </a:spcAft>
              <a:buFont typeface="Arial" panose="020B0604020202020204" pitchFamily="34" charset="0"/>
              <a:buChar char="•"/>
            </a:pPr>
            <a:endParaRPr lang="en-US" sz="1400">
              <a:solidFill>
                <a:schemeClr val="bg1">
                  <a:alpha val="60000"/>
                </a:schemeClr>
              </a:solidFill>
            </a:endParaRPr>
          </a:p>
        </p:txBody>
      </p:sp>
      <p:pic>
        <p:nvPicPr>
          <p:cNvPr id="6" name="Picture 5" descr="Diagram&#10;&#10;Description automatically generated">
            <a:extLst>
              <a:ext uri="{FF2B5EF4-FFF2-40B4-BE49-F238E27FC236}">
                <a16:creationId xmlns:a16="http://schemas.microsoft.com/office/drawing/2014/main" id="{095FE50A-36C7-75F5-AF68-1CFC0B3379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1053" y="1188716"/>
            <a:ext cx="6289334" cy="4942083"/>
          </a:xfrm>
          <a:prstGeom prst="rect">
            <a:avLst/>
          </a:prstGeom>
        </p:spPr>
      </p:pic>
    </p:spTree>
    <p:extLst>
      <p:ext uri="{BB962C8B-B14F-4D97-AF65-F5344CB8AC3E}">
        <p14:creationId xmlns:p14="http://schemas.microsoft.com/office/powerpoint/2010/main" val="4270006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4B550A-1396-FDA0-CFAF-E961E58739AF}"/>
              </a:ext>
            </a:extLst>
          </p:cNvPr>
          <p:cNvSpPr txBox="1"/>
          <p:nvPr/>
        </p:nvSpPr>
        <p:spPr>
          <a:xfrm>
            <a:off x="526774" y="228600"/>
            <a:ext cx="9481930" cy="369332"/>
          </a:xfrm>
          <a:prstGeom prst="rect">
            <a:avLst/>
          </a:prstGeom>
          <a:noFill/>
        </p:spPr>
        <p:txBody>
          <a:bodyPr wrap="square" rtlCol="0">
            <a:spAutoFit/>
          </a:bodyPr>
          <a:lstStyle/>
          <a:p>
            <a:r>
              <a:rPr lang="en-US" dirty="0">
                <a:solidFill>
                  <a:schemeClr val="bg1"/>
                </a:solidFill>
              </a:rPr>
              <a:t>OpenShift Reference Architecture</a:t>
            </a:r>
          </a:p>
        </p:txBody>
      </p:sp>
      <p:sp>
        <p:nvSpPr>
          <p:cNvPr id="8" name="Title 1">
            <a:extLst>
              <a:ext uri="{FF2B5EF4-FFF2-40B4-BE49-F238E27FC236}">
                <a16:creationId xmlns:a16="http://schemas.microsoft.com/office/drawing/2014/main" id="{86DB3E64-441E-AD6D-7FA0-F273A98B5232}"/>
              </a:ext>
            </a:extLst>
          </p:cNvPr>
          <p:cNvSpPr txBox="1">
            <a:spLocks noChangeArrowheads="1"/>
          </p:cNvSpPr>
          <p:nvPr/>
        </p:nvSpPr>
        <p:spPr>
          <a:xfrm>
            <a:off x="240941" y="171194"/>
            <a:ext cx="11710118" cy="64427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altLang="en-US" dirty="0"/>
          </a:p>
        </p:txBody>
      </p:sp>
      <p:sp>
        <p:nvSpPr>
          <p:cNvPr id="15" name="Rectangle 14">
            <a:extLst>
              <a:ext uri="{FF2B5EF4-FFF2-40B4-BE49-F238E27FC236}">
                <a16:creationId xmlns:a16="http://schemas.microsoft.com/office/drawing/2014/main" id="{CF161749-0288-933D-C831-678434F68F85}"/>
              </a:ext>
            </a:extLst>
          </p:cNvPr>
          <p:cNvSpPr/>
          <p:nvPr/>
        </p:nvSpPr>
        <p:spPr>
          <a:xfrm>
            <a:off x="676748" y="1966717"/>
            <a:ext cx="10838506" cy="3394919"/>
          </a:xfrm>
          <a:prstGeom prst="rect">
            <a:avLst/>
          </a:prstGeom>
          <a:no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45720" algn="l"/>
            <a:r>
              <a:rPr lang="en-US" sz="1200" dirty="0">
                <a:ln w="0"/>
                <a:solidFill>
                  <a:schemeClr val="accent6"/>
                </a:solidFill>
                <a:latin typeface="Arial" panose="020B0604020202020204" pitchFamily="34" charset="0"/>
                <a:cs typeface="Arial" panose="020B0604020202020204" pitchFamily="34" charset="0"/>
              </a:rPr>
              <a:t>VPC</a:t>
            </a:r>
          </a:p>
        </p:txBody>
      </p:sp>
      <p:sp>
        <p:nvSpPr>
          <p:cNvPr id="16" name="Rectangle 15">
            <a:extLst>
              <a:ext uri="{FF2B5EF4-FFF2-40B4-BE49-F238E27FC236}">
                <a16:creationId xmlns:a16="http://schemas.microsoft.com/office/drawing/2014/main" id="{EE47405A-EC2E-0920-2EA3-C58D0C7AB3FF}"/>
              </a:ext>
            </a:extLst>
          </p:cNvPr>
          <p:cNvSpPr/>
          <p:nvPr/>
        </p:nvSpPr>
        <p:spPr>
          <a:xfrm>
            <a:off x="526775" y="1087452"/>
            <a:ext cx="11082988" cy="4715862"/>
          </a:xfrm>
          <a:prstGeom prst="rect">
            <a:avLst/>
          </a:prstGeom>
          <a:noFill/>
          <a:ln w="12700">
            <a:solidFill>
              <a:srgbClr val="FAFAF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marL="45720" algn="l"/>
            <a:r>
              <a:rPr lang="en-US" sz="1200" dirty="0">
                <a:solidFill>
                  <a:srgbClr val="FAFAFA"/>
                </a:solidFill>
                <a:latin typeface="Arial" panose="020B0604020202020204" pitchFamily="34" charset="0"/>
                <a:cs typeface="Arial" panose="020B0604020202020204" pitchFamily="34" charset="0"/>
              </a:rPr>
              <a:t>AWS Cloud</a:t>
            </a:r>
          </a:p>
        </p:txBody>
      </p:sp>
      <p:sp>
        <p:nvSpPr>
          <p:cNvPr id="17" name="Rectangle 16">
            <a:extLst>
              <a:ext uri="{FF2B5EF4-FFF2-40B4-BE49-F238E27FC236}">
                <a16:creationId xmlns:a16="http://schemas.microsoft.com/office/drawing/2014/main" id="{CA11D9B0-5E8F-DFA2-6D34-B9EAD233D959}"/>
              </a:ext>
            </a:extLst>
          </p:cNvPr>
          <p:cNvSpPr/>
          <p:nvPr/>
        </p:nvSpPr>
        <p:spPr>
          <a:xfrm>
            <a:off x="5086846" y="1580980"/>
            <a:ext cx="2108215" cy="3891076"/>
          </a:xfrm>
          <a:prstGeom prst="rect">
            <a:avLst/>
          </a:prstGeom>
          <a:noFill/>
          <a:ln w="12700">
            <a:solidFill>
              <a:srgbClr val="00A0C8"/>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a:r>
              <a:rPr lang="en-US" sz="1200" dirty="0">
                <a:solidFill>
                  <a:srgbClr val="00A0C8"/>
                </a:solidFill>
                <a:latin typeface="Arial" panose="020B0604020202020204" pitchFamily="34" charset="0"/>
                <a:cs typeface="Arial" panose="020B0604020202020204" pitchFamily="34" charset="0"/>
              </a:rPr>
              <a:t>Availability Zone 2</a:t>
            </a:r>
          </a:p>
        </p:txBody>
      </p:sp>
      <p:sp>
        <p:nvSpPr>
          <p:cNvPr id="18" name="Rectangle 17">
            <a:extLst>
              <a:ext uri="{FF2B5EF4-FFF2-40B4-BE49-F238E27FC236}">
                <a16:creationId xmlns:a16="http://schemas.microsoft.com/office/drawing/2014/main" id="{E0D29E31-803C-0FA2-3C34-F5DB6B6504BB}"/>
              </a:ext>
            </a:extLst>
          </p:cNvPr>
          <p:cNvSpPr/>
          <p:nvPr/>
        </p:nvSpPr>
        <p:spPr>
          <a:xfrm>
            <a:off x="1877680" y="3064579"/>
            <a:ext cx="9384572" cy="1096452"/>
          </a:xfrm>
          <a:prstGeom prst="rect">
            <a:avLst/>
          </a:prstGeom>
          <a:noFill/>
          <a:ln w="12700">
            <a:solidFill>
              <a:srgbClr val="FF99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a:endParaRPr lang="en-US" sz="1400" dirty="0">
              <a:solidFill>
                <a:srgbClr val="FF9900"/>
              </a:solidFill>
            </a:endParaRPr>
          </a:p>
        </p:txBody>
      </p:sp>
      <p:sp>
        <p:nvSpPr>
          <p:cNvPr id="19" name="Rectangle 18">
            <a:extLst>
              <a:ext uri="{FF2B5EF4-FFF2-40B4-BE49-F238E27FC236}">
                <a16:creationId xmlns:a16="http://schemas.microsoft.com/office/drawing/2014/main" id="{ABCB0366-1071-728C-8FD0-1E95426CA133}"/>
              </a:ext>
            </a:extLst>
          </p:cNvPr>
          <p:cNvSpPr/>
          <p:nvPr/>
        </p:nvSpPr>
        <p:spPr>
          <a:xfrm>
            <a:off x="9315082" y="1580980"/>
            <a:ext cx="2108215" cy="3891076"/>
          </a:xfrm>
          <a:prstGeom prst="rect">
            <a:avLst/>
          </a:prstGeom>
          <a:noFill/>
          <a:ln w="12700">
            <a:solidFill>
              <a:srgbClr val="00A0C8"/>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a:r>
              <a:rPr lang="en-US" sz="1200" dirty="0">
                <a:solidFill>
                  <a:srgbClr val="00A0C8"/>
                </a:solidFill>
                <a:latin typeface="Arial" panose="020B0604020202020204" pitchFamily="34" charset="0"/>
                <a:cs typeface="Arial" panose="020B0604020202020204" pitchFamily="34" charset="0"/>
              </a:rPr>
              <a:t>Availability Zone 3</a:t>
            </a:r>
          </a:p>
        </p:txBody>
      </p:sp>
      <p:sp>
        <p:nvSpPr>
          <p:cNvPr id="20" name="Rectangle 19">
            <a:extLst>
              <a:ext uri="{FF2B5EF4-FFF2-40B4-BE49-F238E27FC236}">
                <a16:creationId xmlns:a16="http://schemas.microsoft.com/office/drawing/2014/main" id="{FE434BCB-4C22-B206-24BD-EEE40E67B8A1}"/>
              </a:ext>
            </a:extLst>
          </p:cNvPr>
          <p:cNvSpPr/>
          <p:nvPr/>
        </p:nvSpPr>
        <p:spPr>
          <a:xfrm>
            <a:off x="1877680" y="4299582"/>
            <a:ext cx="9451651" cy="837375"/>
          </a:xfrm>
          <a:prstGeom prst="rect">
            <a:avLst/>
          </a:prstGeom>
          <a:noFill/>
          <a:ln w="12700">
            <a:solidFill>
              <a:srgbClr val="FF99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a:endParaRPr lang="en-US" sz="1400" dirty="0">
              <a:solidFill>
                <a:srgbClr val="FF9900"/>
              </a:solidFill>
            </a:endParaRPr>
          </a:p>
        </p:txBody>
      </p:sp>
      <p:sp>
        <p:nvSpPr>
          <p:cNvPr id="21" name="TextBox 20">
            <a:extLst>
              <a:ext uri="{FF2B5EF4-FFF2-40B4-BE49-F238E27FC236}">
                <a16:creationId xmlns:a16="http://schemas.microsoft.com/office/drawing/2014/main" id="{B4F02E94-B367-E9BF-B163-CE25668FFCE4}"/>
              </a:ext>
            </a:extLst>
          </p:cNvPr>
          <p:cNvSpPr txBox="1"/>
          <p:nvPr/>
        </p:nvSpPr>
        <p:spPr>
          <a:xfrm>
            <a:off x="5251931" y="2771858"/>
            <a:ext cx="1778046" cy="246221"/>
          </a:xfrm>
          <a:prstGeom prst="rect">
            <a:avLst/>
          </a:prstGeom>
          <a:noFill/>
        </p:spPr>
        <p:txBody>
          <a:bodyPr wrap="square" rtlCol="0">
            <a:spAutoFit/>
          </a:bodyPr>
          <a:lstStyle/>
          <a:p>
            <a:pPr algn="ctr"/>
            <a:r>
              <a:rPr lang="en-US" sz="1000" dirty="0">
                <a:solidFill>
                  <a:srgbClr val="FAFAFA"/>
                </a:solidFill>
                <a:latin typeface="Arial" panose="020B0604020202020204" pitchFamily="34" charset="0"/>
                <a:cs typeface="Arial" panose="020B0604020202020204" pitchFamily="34" charset="0"/>
              </a:rPr>
              <a:t>NAT gateway</a:t>
            </a:r>
          </a:p>
        </p:txBody>
      </p:sp>
      <p:sp>
        <p:nvSpPr>
          <p:cNvPr id="22" name="TextBox 21">
            <a:extLst>
              <a:ext uri="{FF2B5EF4-FFF2-40B4-BE49-F238E27FC236}">
                <a16:creationId xmlns:a16="http://schemas.microsoft.com/office/drawing/2014/main" id="{5F485AAA-5F86-BAA9-CA78-1A1531AC4E75}"/>
              </a:ext>
            </a:extLst>
          </p:cNvPr>
          <p:cNvSpPr txBox="1"/>
          <p:nvPr/>
        </p:nvSpPr>
        <p:spPr>
          <a:xfrm>
            <a:off x="9467898" y="2771858"/>
            <a:ext cx="1778046" cy="246221"/>
          </a:xfrm>
          <a:prstGeom prst="rect">
            <a:avLst/>
          </a:prstGeom>
          <a:noFill/>
        </p:spPr>
        <p:txBody>
          <a:bodyPr wrap="square" rtlCol="0">
            <a:spAutoFit/>
          </a:bodyPr>
          <a:lstStyle/>
          <a:p>
            <a:pPr algn="ctr"/>
            <a:r>
              <a:rPr lang="en-US" sz="1000" dirty="0">
                <a:solidFill>
                  <a:srgbClr val="FAFAFA"/>
                </a:solidFill>
                <a:latin typeface="Arial" panose="020B0604020202020204" pitchFamily="34" charset="0"/>
                <a:cs typeface="Arial" panose="020B0604020202020204" pitchFamily="34" charset="0"/>
              </a:rPr>
              <a:t>NAT gateway</a:t>
            </a:r>
          </a:p>
        </p:txBody>
      </p:sp>
      <p:sp>
        <p:nvSpPr>
          <p:cNvPr id="24" name="TextBox 23">
            <a:extLst>
              <a:ext uri="{FF2B5EF4-FFF2-40B4-BE49-F238E27FC236}">
                <a16:creationId xmlns:a16="http://schemas.microsoft.com/office/drawing/2014/main" id="{7E272C0A-2DC4-E60D-6F64-CAE5C2FDF4CE}"/>
              </a:ext>
            </a:extLst>
          </p:cNvPr>
          <p:cNvSpPr txBox="1"/>
          <p:nvPr/>
        </p:nvSpPr>
        <p:spPr>
          <a:xfrm>
            <a:off x="9480167" y="3839247"/>
            <a:ext cx="1778046" cy="261610"/>
          </a:xfrm>
          <a:prstGeom prst="rect">
            <a:avLst/>
          </a:prstGeom>
          <a:noFill/>
        </p:spPr>
        <p:txBody>
          <a:bodyPr wrap="square" rtlCol="0">
            <a:spAutoFit/>
          </a:bodyPr>
          <a:lstStyle/>
          <a:p>
            <a:pPr algn="ctr"/>
            <a:r>
              <a:rPr lang="en-US" sz="1100" dirty="0">
                <a:solidFill>
                  <a:srgbClr val="FAFAFA"/>
                </a:solidFill>
                <a:latin typeface="Arial" panose="020B0604020202020204" pitchFamily="34" charset="0"/>
                <a:cs typeface="Arial" panose="020B0604020202020204" pitchFamily="34" charset="0"/>
              </a:rPr>
              <a:t>Master Node</a:t>
            </a:r>
          </a:p>
        </p:txBody>
      </p:sp>
      <p:sp>
        <p:nvSpPr>
          <p:cNvPr id="28" name="TextBox 27">
            <a:extLst>
              <a:ext uri="{FF2B5EF4-FFF2-40B4-BE49-F238E27FC236}">
                <a16:creationId xmlns:a16="http://schemas.microsoft.com/office/drawing/2014/main" id="{B31D8504-C440-F49D-088F-0084167897CD}"/>
              </a:ext>
            </a:extLst>
          </p:cNvPr>
          <p:cNvSpPr txBox="1"/>
          <p:nvPr/>
        </p:nvSpPr>
        <p:spPr>
          <a:xfrm>
            <a:off x="7249652" y="2712353"/>
            <a:ext cx="2041831" cy="253916"/>
          </a:xfrm>
          <a:prstGeom prst="rect">
            <a:avLst/>
          </a:prstGeom>
          <a:noFill/>
        </p:spPr>
        <p:txBody>
          <a:bodyPr wrap="square" rtlCol="0">
            <a:spAutoFit/>
          </a:bodyPr>
          <a:lstStyle/>
          <a:p>
            <a:pPr algn="ctr">
              <a:spcBef>
                <a:spcPts val="1000"/>
              </a:spcBef>
            </a:pPr>
            <a:r>
              <a:rPr lang="en-US" sz="1050" dirty="0">
                <a:solidFill>
                  <a:srgbClr val="FF9900"/>
                </a:solidFill>
                <a:latin typeface="Arial" panose="020B0604020202020204" pitchFamily="34" charset="0"/>
                <a:cs typeface="Arial" panose="020B0604020202020204" pitchFamily="34" charset="0"/>
              </a:rPr>
              <a:t>OpenShift Auto Scaling group</a:t>
            </a:r>
          </a:p>
        </p:txBody>
      </p:sp>
      <p:pic>
        <p:nvPicPr>
          <p:cNvPr id="29" name="Graphic 28">
            <a:extLst>
              <a:ext uri="{FF2B5EF4-FFF2-40B4-BE49-F238E27FC236}">
                <a16:creationId xmlns:a16="http://schemas.microsoft.com/office/drawing/2014/main" id="{AAABDD7E-D6E5-FB9B-489C-36468C1F0F8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48332" y="3453758"/>
            <a:ext cx="385242" cy="385242"/>
          </a:xfrm>
          <a:prstGeom prst="rect">
            <a:avLst/>
          </a:prstGeom>
        </p:spPr>
      </p:pic>
      <p:pic>
        <p:nvPicPr>
          <p:cNvPr id="30" name="Graphic 29">
            <a:extLst>
              <a:ext uri="{FF2B5EF4-FFF2-40B4-BE49-F238E27FC236}">
                <a16:creationId xmlns:a16="http://schemas.microsoft.com/office/drawing/2014/main" id="{7C795CF4-265C-A0FD-AADD-C1BE37171A9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948331" y="4503603"/>
            <a:ext cx="385242" cy="385242"/>
          </a:xfrm>
          <a:prstGeom prst="rect">
            <a:avLst/>
          </a:prstGeom>
        </p:spPr>
      </p:pic>
      <p:pic>
        <p:nvPicPr>
          <p:cNvPr id="31" name="Graphic 30">
            <a:extLst>
              <a:ext uri="{FF2B5EF4-FFF2-40B4-BE49-F238E27FC236}">
                <a16:creationId xmlns:a16="http://schemas.microsoft.com/office/drawing/2014/main" id="{77D1A77F-D403-82EB-9106-1DE7D778C3B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152889" y="3453758"/>
            <a:ext cx="385242" cy="385242"/>
          </a:xfrm>
          <a:prstGeom prst="rect">
            <a:avLst/>
          </a:prstGeom>
        </p:spPr>
      </p:pic>
      <p:pic>
        <p:nvPicPr>
          <p:cNvPr id="32" name="Graphic 31">
            <a:extLst>
              <a:ext uri="{FF2B5EF4-FFF2-40B4-BE49-F238E27FC236}">
                <a16:creationId xmlns:a16="http://schemas.microsoft.com/office/drawing/2014/main" id="{75B00148-B0CF-9103-E2EE-4DD75377B88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164300" y="4503603"/>
            <a:ext cx="385242" cy="385242"/>
          </a:xfrm>
          <a:prstGeom prst="rect">
            <a:avLst/>
          </a:prstGeom>
        </p:spPr>
      </p:pic>
      <p:pic>
        <p:nvPicPr>
          <p:cNvPr id="33" name="Graphic 32">
            <a:extLst>
              <a:ext uri="{FF2B5EF4-FFF2-40B4-BE49-F238E27FC236}">
                <a16:creationId xmlns:a16="http://schemas.microsoft.com/office/drawing/2014/main" id="{DC3AEACC-0592-9D86-2FB6-337E80B195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914372" y="2323055"/>
            <a:ext cx="453159" cy="453159"/>
          </a:xfrm>
          <a:prstGeom prst="rect">
            <a:avLst/>
          </a:prstGeom>
        </p:spPr>
      </p:pic>
      <p:pic>
        <p:nvPicPr>
          <p:cNvPr id="34" name="Graphic 33">
            <a:extLst>
              <a:ext uri="{FF2B5EF4-FFF2-40B4-BE49-F238E27FC236}">
                <a16:creationId xmlns:a16="http://schemas.microsoft.com/office/drawing/2014/main" id="{6C3D1275-530B-63EB-55F7-CC568BC9FD2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13276" y="2323055"/>
            <a:ext cx="453159" cy="453159"/>
          </a:xfrm>
          <a:prstGeom prst="rect">
            <a:avLst/>
          </a:prstGeom>
        </p:spPr>
      </p:pic>
      <p:pic>
        <p:nvPicPr>
          <p:cNvPr id="37" name="Graphic 36">
            <a:extLst>
              <a:ext uri="{FF2B5EF4-FFF2-40B4-BE49-F238E27FC236}">
                <a16:creationId xmlns:a16="http://schemas.microsoft.com/office/drawing/2014/main" id="{A72693B4-4F73-FF26-F52D-70A97CFA52F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26774" y="1096197"/>
            <a:ext cx="381000" cy="381000"/>
          </a:xfrm>
          <a:prstGeom prst="rect">
            <a:avLst/>
          </a:prstGeom>
        </p:spPr>
      </p:pic>
      <p:pic>
        <p:nvPicPr>
          <p:cNvPr id="38" name="Graphic 37">
            <a:extLst>
              <a:ext uri="{FF2B5EF4-FFF2-40B4-BE49-F238E27FC236}">
                <a16:creationId xmlns:a16="http://schemas.microsoft.com/office/drawing/2014/main" id="{EEE998C7-978C-00DB-B01C-21DBEE19603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76746" y="1966717"/>
            <a:ext cx="381000" cy="381000"/>
          </a:xfrm>
          <a:prstGeom prst="rect">
            <a:avLst/>
          </a:prstGeom>
        </p:spPr>
      </p:pic>
      <p:pic>
        <p:nvPicPr>
          <p:cNvPr id="39" name="Graphic 38">
            <a:extLst>
              <a:ext uri="{FF2B5EF4-FFF2-40B4-BE49-F238E27FC236}">
                <a16:creationId xmlns:a16="http://schemas.microsoft.com/office/drawing/2014/main" id="{3F5C4A4E-B1C5-69F1-195B-105FBFB3897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072595" y="3238500"/>
            <a:ext cx="381000" cy="381000"/>
          </a:xfrm>
          <a:prstGeom prst="rect">
            <a:avLst/>
          </a:prstGeom>
        </p:spPr>
      </p:pic>
      <p:pic>
        <p:nvPicPr>
          <p:cNvPr id="40" name="Graphic 39">
            <a:extLst>
              <a:ext uri="{FF2B5EF4-FFF2-40B4-BE49-F238E27FC236}">
                <a16:creationId xmlns:a16="http://schemas.microsoft.com/office/drawing/2014/main" id="{7C1A21FF-805A-F6D9-B00D-3214114EBBE5}"/>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208916" y="4437321"/>
            <a:ext cx="381000" cy="381000"/>
          </a:xfrm>
          <a:prstGeom prst="rect">
            <a:avLst/>
          </a:prstGeom>
        </p:spPr>
      </p:pic>
      <p:sp>
        <p:nvSpPr>
          <p:cNvPr id="41" name="Rectangle 40">
            <a:extLst>
              <a:ext uri="{FF2B5EF4-FFF2-40B4-BE49-F238E27FC236}">
                <a16:creationId xmlns:a16="http://schemas.microsoft.com/office/drawing/2014/main" id="{1D2597FE-B86F-C3EB-D036-B47A2BFF72B7}"/>
              </a:ext>
            </a:extLst>
          </p:cNvPr>
          <p:cNvSpPr/>
          <p:nvPr/>
        </p:nvSpPr>
        <p:spPr>
          <a:xfrm>
            <a:off x="1752016" y="1603408"/>
            <a:ext cx="2108215" cy="3891076"/>
          </a:xfrm>
          <a:prstGeom prst="rect">
            <a:avLst/>
          </a:prstGeom>
          <a:noFill/>
          <a:ln w="12700">
            <a:solidFill>
              <a:srgbClr val="00A0C8"/>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91440" rIns="91440" bIns="45720" numCol="1" spcCol="0" rtlCol="0" fromWordArt="0" anchor="t" anchorCtr="0" forceAA="0" compatLnSpc="1">
            <a:prstTxWarp prst="textNoShape">
              <a:avLst/>
            </a:prstTxWarp>
            <a:noAutofit/>
          </a:bodyPr>
          <a:lstStyle/>
          <a:p>
            <a:pPr algn="ctr"/>
            <a:r>
              <a:rPr lang="en-US" sz="1200" dirty="0">
                <a:solidFill>
                  <a:srgbClr val="00A0C8"/>
                </a:solidFill>
                <a:latin typeface="Arial" panose="020B0604020202020204" pitchFamily="34" charset="0"/>
                <a:cs typeface="Arial" panose="020B0604020202020204" pitchFamily="34" charset="0"/>
              </a:rPr>
              <a:t>Availability Zone 1</a:t>
            </a:r>
          </a:p>
        </p:txBody>
      </p:sp>
      <p:sp>
        <p:nvSpPr>
          <p:cNvPr id="42" name="Rectangle 41">
            <a:extLst>
              <a:ext uri="{FF2B5EF4-FFF2-40B4-BE49-F238E27FC236}">
                <a16:creationId xmlns:a16="http://schemas.microsoft.com/office/drawing/2014/main" id="{9567B10A-D63B-798F-DD59-6265D29774C0}"/>
              </a:ext>
            </a:extLst>
          </p:cNvPr>
          <p:cNvSpPr/>
          <p:nvPr/>
        </p:nvSpPr>
        <p:spPr>
          <a:xfrm>
            <a:off x="1813858" y="1945421"/>
            <a:ext cx="1812196" cy="1007328"/>
          </a:xfrm>
          <a:prstGeom prst="rect">
            <a:avLst/>
          </a:prstGeom>
          <a:solidFill>
            <a:srgbClr val="E1F2D4">
              <a:alpha val="20000"/>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lIns="502920"/>
          <a:lstStyle/>
          <a:p>
            <a:pPr eaLnBrk="1" fontAlgn="auto" hangingPunct="1">
              <a:spcBef>
                <a:spcPts val="0"/>
              </a:spcBef>
              <a:spcAft>
                <a:spcPts val="0"/>
              </a:spcAft>
              <a:defRPr/>
            </a:pPr>
            <a:r>
              <a:rPr lang="en-US" sz="1200" dirty="0">
                <a:solidFill>
                  <a:srgbClr val="6BAE3D"/>
                </a:solidFill>
                <a:latin typeface="Arial" panose="020B0604020202020204" pitchFamily="34" charset="0"/>
                <a:cs typeface="Arial" panose="020B0604020202020204" pitchFamily="34" charset="0"/>
              </a:rPr>
              <a:t>Public subnet</a:t>
            </a:r>
          </a:p>
        </p:txBody>
      </p:sp>
      <p:pic>
        <p:nvPicPr>
          <p:cNvPr id="43" name="Graphic 42">
            <a:extLst>
              <a:ext uri="{FF2B5EF4-FFF2-40B4-BE49-F238E27FC236}">
                <a16:creationId xmlns:a16="http://schemas.microsoft.com/office/drawing/2014/main" id="{D5E78036-D1BE-6A8D-0176-BC656857E2AB}"/>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1853903" y="1963134"/>
            <a:ext cx="381000" cy="283970"/>
          </a:xfrm>
          <a:prstGeom prst="rect">
            <a:avLst/>
          </a:prstGeom>
        </p:spPr>
      </p:pic>
      <p:sp>
        <p:nvSpPr>
          <p:cNvPr id="44" name="Rectangle 43">
            <a:extLst>
              <a:ext uri="{FF2B5EF4-FFF2-40B4-BE49-F238E27FC236}">
                <a16:creationId xmlns:a16="http://schemas.microsoft.com/office/drawing/2014/main" id="{3B215C83-1BA2-B810-D6F1-E83309555158}"/>
              </a:ext>
            </a:extLst>
          </p:cNvPr>
          <p:cNvSpPr/>
          <p:nvPr/>
        </p:nvSpPr>
        <p:spPr>
          <a:xfrm>
            <a:off x="1883370" y="3064580"/>
            <a:ext cx="1765300" cy="2190012"/>
          </a:xfrm>
          <a:prstGeom prst="rect">
            <a:avLst/>
          </a:prstGeom>
          <a:solidFill>
            <a:srgbClr val="C1F3FF">
              <a:alpha val="15000"/>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lIns="502920"/>
          <a:lstStyle/>
          <a:p>
            <a:pPr eaLnBrk="1" fontAlgn="auto" hangingPunct="1">
              <a:spcBef>
                <a:spcPts val="0"/>
              </a:spcBef>
              <a:spcAft>
                <a:spcPts val="0"/>
              </a:spcAft>
              <a:defRPr/>
            </a:pPr>
            <a:r>
              <a:rPr lang="en-US" sz="1200" dirty="0">
                <a:solidFill>
                  <a:srgbClr val="03A0C7"/>
                </a:solidFill>
                <a:latin typeface="Arial" panose="020B0604020202020204" pitchFamily="34" charset="0"/>
                <a:cs typeface="Arial" panose="020B0604020202020204" pitchFamily="34" charset="0"/>
              </a:rPr>
              <a:t>Private subnet</a:t>
            </a:r>
          </a:p>
        </p:txBody>
      </p:sp>
      <p:pic>
        <p:nvPicPr>
          <p:cNvPr id="45" name="Graphic 44">
            <a:extLst>
              <a:ext uri="{FF2B5EF4-FFF2-40B4-BE49-F238E27FC236}">
                <a16:creationId xmlns:a16="http://schemas.microsoft.com/office/drawing/2014/main" id="{EC08BC16-568B-7E8A-9F0D-A488E71C0655}"/>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1877680" y="3064578"/>
            <a:ext cx="381000" cy="293706"/>
          </a:xfrm>
          <a:prstGeom prst="rect">
            <a:avLst/>
          </a:prstGeom>
        </p:spPr>
      </p:pic>
      <p:sp>
        <p:nvSpPr>
          <p:cNvPr id="46" name="Rectangle 45">
            <a:extLst>
              <a:ext uri="{FF2B5EF4-FFF2-40B4-BE49-F238E27FC236}">
                <a16:creationId xmlns:a16="http://schemas.microsoft.com/office/drawing/2014/main" id="{32AE9F13-58BB-25BB-B855-FFB121FC20E8}"/>
              </a:ext>
            </a:extLst>
          </p:cNvPr>
          <p:cNvSpPr/>
          <p:nvPr/>
        </p:nvSpPr>
        <p:spPr>
          <a:xfrm>
            <a:off x="5136041" y="3057365"/>
            <a:ext cx="1882494" cy="2197227"/>
          </a:xfrm>
          <a:prstGeom prst="rect">
            <a:avLst/>
          </a:prstGeom>
          <a:solidFill>
            <a:srgbClr val="C1F3FF">
              <a:alpha val="15000"/>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lIns="502920"/>
          <a:lstStyle/>
          <a:p>
            <a:pPr eaLnBrk="1" fontAlgn="auto" hangingPunct="1">
              <a:spcBef>
                <a:spcPts val="0"/>
              </a:spcBef>
              <a:spcAft>
                <a:spcPts val="0"/>
              </a:spcAft>
              <a:defRPr/>
            </a:pPr>
            <a:r>
              <a:rPr lang="en-US" sz="1200" dirty="0">
                <a:solidFill>
                  <a:srgbClr val="03A0C7"/>
                </a:solidFill>
                <a:latin typeface="Arial" panose="020B0604020202020204" pitchFamily="34" charset="0"/>
                <a:cs typeface="Arial" panose="020B0604020202020204" pitchFamily="34" charset="0"/>
              </a:rPr>
              <a:t>Private subnet</a:t>
            </a:r>
          </a:p>
        </p:txBody>
      </p:sp>
      <p:pic>
        <p:nvPicPr>
          <p:cNvPr id="47" name="Graphic 46">
            <a:extLst>
              <a:ext uri="{FF2B5EF4-FFF2-40B4-BE49-F238E27FC236}">
                <a16:creationId xmlns:a16="http://schemas.microsoft.com/office/drawing/2014/main" id="{4FDDB2B1-536F-6CDD-5DBA-1413F078344E}"/>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5173889" y="3077906"/>
            <a:ext cx="381000" cy="293706"/>
          </a:xfrm>
          <a:prstGeom prst="rect">
            <a:avLst/>
          </a:prstGeom>
        </p:spPr>
      </p:pic>
      <p:sp>
        <p:nvSpPr>
          <p:cNvPr id="48" name="Rectangle 47">
            <a:extLst>
              <a:ext uri="{FF2B5EF4-FFF2-40B4-BE49-F238E27FC236}">
                <a16:creationId xmlns:a16="http://schemas.microsoft.com/office/drawing/2014/main" id="{AD84B221-D696-0048-77D8-A33C2FAFEBC9}"/>
              </a:ext>
            </a:extLst>
          </p:cNvPr>
          <p:cNvSpPr/>
          <p:nvPr/>
        </p:nvSpPr>
        <p:spPr>
          <a:xfrm>
            <a:off x="9408552" y="3119434"/>
            <a:ext cx="1880995" cy="2193614"/>
          </a:xfrm>
          <a:prstGeom prst="rect">
            <a:avLst/>
          </a:prstGeom>
          <a:solidFill>
            <a:srgbClr val="C1F3FF">
              <a:alpha val="15000"/>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lIns="502920"/>
          <a:lstStyle/>
          <a:p>
            <a:pPr eaLnBrk="1" fontAlgn="auto" hangingPunct="1">
              <a:spcBef>
                <a:spcPts val="0"/>
              </a:spcBef>
              <a:spcAft>
                <a:spcPts val="0"/>
              </a:spcAft>
              <a:defRPr/>
            </a:pPr>
            <a:r>
              <a:rPr lang="en-US" sz="1200" dirty="0">
                <a:solidFill>
                  <a:srgbClr val="03A0C7"/>
                </a:solidFill>
                <a:latin typeface="Arial" panose="020B0604020202020204" pitchFamily="34" charset="0"/>
                <a:cs typeface="Arial" panose="020B0604020202020204" pitchFamily="34" charset="0"/>
              </a:rPr>
              <a:t>Private subnet</a:t>
            </a:r>
          </a:p>
        </p:txBody>
      </p:sp>
      <p:pic>
        <p:nvPicPr>
          <p:cNvPr id="49" name="Graphic 48">
            <a:extLst>
              <a:ext uri="{FF2B5EF4-FFF2-40B4-BE49-F238E27FC236}">
                <a16:creationId xmlns:a16="http://schemas.microsoft.com/office/drawing/2014/main" id="{13FCC8FA-9B09-EFBA-F03C-F4C25177CE6E}"/>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9401593" y="3107454"/>
            <a:ext cx="381000" cy="293706"/>
          </a:xfrm>
          <a:prstGeom prst="rect">
            <a:avLst/>
          </a:prstGeom>
        </p:spPr>
      </p:pic>
      <p:pic>
        <p:nvPicPr>
          <p:cNvPr id="50" name="Graphic 49">
            <a:extLst>
              <a:ext uri="{FF2B5EF4-FFF2-40B4-BE49-F238E27FC236}">
                <a16:creationId xmlns:a16="http://schemas.microsoft.com/office/drawing/2014/main" id="{C5CAE218-DE75-068C-1D02-7C9AD98A2A9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3415" y="3544970"/>
            <a:ext cx="385242" cy="385242"/>
          </a:xfrm>
          <a:prstGeom prst="rect">
            <a:avLst/>
          </a:prstGeom>
        </p:spPr>
      </p:pic>
      <p:pic>
        <p:nvPicPr>
          <p:cNvPr id="51" name="Graphic 50">
            <a:extLst>
              <a:ext uri="{FF2B5EF4-FFF2-40B4-BE49-F238E27FC236}">
                <a16:creationId xmlns:a16="http://schemas.microsoft.com/office/drawing/2014/main" id="{4F065EEE-66EA-05B4-911B-15A1F6B0882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3415" y="4421963"/>
            <a:ext cx="385242" cy="385242"/>
          </a:xfrm>
          <a:prstGeom prst="rect">
            <a:avLst/>
          </a:prstGeom>
        </p:spPr>
      </p:pic>
      <p:sp>
        <p:nvSpPr>
          <p:cNvPr id="52" name="TextBox 51">
            <a:extLst>
              <a:ext uri="{FF2B5EF4-FFF2-40B4-BE49-F238E27FC236}">
                <a16:creationId xmlns:a16="http://schemas.microsoft.com/office/drawing/2014/main" id="{B0BCC886-6745-B5E0-4137-9A6B3747B32D}"/>
              </a:ext>
            </a:extLst>
          </p:cNvPr>
          <p:cNvSpPr txBox="1"/>
          <p:nvPr/>
        </p:nvSpPr>
        <p:spPr>
          <a:xfrm>
            <a:off x="5276528" y="3813293"/>
            <a:ext cx="1778046" cy="261610"/>
          </a:xfrm>
          <a:prstGeom prst="rect">
            <a:avLst/>
          </a:prstGeom>
          <a:noFill/>
        </p:spPr>
        <p:txBody>
          <a:bodyPr wrap="square" rtlCol="0">
            <a:spAutoFit/>
          </a:bodyPr>
          <a:lstStyle/>
          <a:p>
            <a:pPr algn="ctr"/>
            <a:r>
              <a:rPr lang="en-US" sz="1100" dirty="0">
                <a:solidFill>
                  <a:srgbClr val="FAFAFA"/>
                </a:solidFill>
                <a:latin typeface="Arial" panose="020B0604020202020204" pitchFamily="34" charset="0"/>
                <a:cs typeface="Arial" panose="020B0604020202020204" pitchFamily="34" charset="0"/>
              </a:rPr>
              <a:t>Master Node</a:t>
            </a:r>
          </a:p>
        </p:txBody>
      </p:sp>
      <p:sp>
        <p:nvSpPr>
          <p:cNvPr id="53" name="TextBox 52">
            <a:extLst>
              <a:ext uri="{FF2B5EF4-FFF2-40B4-BE49-F238E27FC236}">
                <a16:creationId xmlns:a16="http://schemas.microsoft.com/office/drawing/2014/main" id="{8B750E0A-7D5A-3977-2D7D-950F038042C3}"/>
              </a:ext>
            </a:extLst>
          </p:cNvPr>
          <p:cNvSpPr txBox="1"/>
          <p:nvPr/>
        </p:nvSpPr>
        <p:spPr>
          <a:xfrm>
            <a:off x="1716635" y="3885635"/>
            <a:ext cx="1778046" cy="261610"/>
          </a:xfrm>
          <a:prstGeom prst="rect">
            <a:avLst/>
          </a:prstGeom>
          <a:noFill/>
        </p:spPr>
        <p:txBody>
          <a:bodyPr wrap="square" rtlCol="0">
            <a:spAutoFit/>
          </a:bodyPr>
          <a:lstStyle/>
          <a:p>
            <a:pPr algn="ctr"/>
            <a:r>
              <a:rPr lang="en-US" sz="1100" dirty="0">
                <a:solidFill>
                  <a:srgbClr val="FAFAFA"/>
                </a:solidFill>
                <a:latin typeface="Arial" panose="020B0604020202020204" pitchFamily="34" charset="0"/>
                <a:cs typeface="Arial" panose="020B0604020202020204" pitchFamily="34" charset="0"/>
              </a:rPr>
              <a:t>Master Node</a:t>
            </a:r>
          </a:p>
        </p:txBody>
      </p:sp>
      <p:sp>
        <p:nvSpPr>
          <p:cNvPr id="55" name="TextBox 54">
            <a:extLst>
              <a:ext uri="{FF2B5EF4-FFF2-40B4-BE49-F238E27FC236}">
                <a16:creationId xmlns:a16="http://schemas.microsoft.com/office/drawing/2014/main" id="{2FA9D725-C309-A82E-8D73-83BDAD15C4FD}"/>
              </a:ext>
            </a:extLst>
          </p:cNvPr>
          <p:cNvSpPr txBox="1"/>
          <p:nvPr/>
        </p:nvSpPr>
        <p:spPr>
          <a:xfrm>
            <a:off x="3725137" y="4831926"/>
            <a:ext cx="1502194" cy="369332"/>
          </a:xfrm>
          <a:prstGeom prst="rect">
            <a:avLst/>
          </a:prstGeom>
          <a:noFill/>
        </p:spPr>
        <p:txBody>
          <a:bodyPr wrap="square">
            <a:spAutoFit/>
          </a:bodyPr>
          <a:lstStyle/>
          <a:p>
            <a:pPr algn="ctr">
              <a:spcBef>
                <a:spcPts val="1000"/>
              </a:spcBef>
            </a:pPr>
            <a:r>
              <a:rPr lang="en-US" sz="900" dirty="0">
                <a:solidFill>
                  <a:srgbClr val="FF9900"/>
                </a:solidFill>
                <a:latin typeface="Arial" panose="020B0604020202020204" pitchFamily="34" charset="0"/>
                <a:cs typeface="Arial" panose="020B0604020202020204" pitchFamily="34" charset="0"/>
              </a:rPr>
              <a:t>OpenShift Auto Scaling group</a:t>
            </a:r>
          </a:p>
        </p:txBody>
      </p:sp>
      <p:sp>
        <p:nvSpPr>
          <p:cNvPr id="56" name="TextBox 55">
            <a:extLst>
              <a:ext uri="{FF2B5EF4-FFF2-40B4-BE49-F238E27FC236}">
                <a16:creationId xmlns:a16="http://schemas.microsoft.com/office/drawing/2014/main" id="{DF370EE2-6459-FC54-3D5B-95B2D518502A}"/>
              </a:ext>
            </a:extLst>
          </p:cNvPr>
          <p:cNvSpPr txBox="1"/>
          <p:nvPr/>
        </p:nvSpPr>
        <p:spPr>
          <a:xfrm>
            <a:off x="1813858" y="4798983"/>
            <a:ext cx="1778046" cy="246221"/>
          </a:xfrm>
          <a:prstGeom prst="rect">
            <a:avLst/>
          </a:prstGeom>
          <a:noFill/>
        </p:spPr>
        <p:txBody>
          <a:bodyPr wrap="square" rtlCol="0">
            <a:spAutoFit/>
          </a:bodyPr>
          <a:lstStyle/>
          <a:p>
            <a:pPr algn="ctr"/>
            <a:r>
              <a:rPr lang="en-US" sz="1000" dirty="0">
                <a:solidFill>
                  <a:srgbClr val="FAFAFA"/>
                </a:solidFill>
                <a:latin typeface="Arial" panose="020B0604020202020204" pitchFamily="34" charset="0"/>
                <a:cs typeface="Arial" panose="020B0604020202020204" pitchFamily="34" charset="0"/>
              </a:rPr>
              <a:t>Compute Node with Storage</a:t>
            </a:r>
          </a:p>
        </p:txBody>
      </p:sp>
      <p:sp>
        <p:nvSpPr>
          <p:cNvPr id="57" name="TextBox 56">
            <a:extLst>
              <a:ext uri="{FF2B5EF4-FFF2-40B4-BE49-F238E27FC236}">
                <a16:creationId xmlns:a16="http://schemas.microsoft.com/office/drawing/2014/main" id="{F51656D4-A951-0FA0-C92B-07BDA27E4269}"/>
              </a:ext>
            </a:extLst>
          </p:cNvPr>
          <p:cNvSpPr txBox="1"/>
          <p:nvPr/>
        </p:nvSpPr>
        <p:spPr>
          <a:xfrm>
            <a:off x="5251928" y="4852333"/>
            <a:ext cx="1778046" cy="246221"/>
          </a:xfrm>
          <a:prstGeom prst="rect">
            <a:avLst/>
          </a:prstGeom>
          <a:noFill/>
        </p:spPr>
        <p:txBody>
          <a:bodyPr wrap="square" rtlCol="0">
            <a:spAutoFit/>
          </a:bodyPr>
          <a:lstStyle/>
          <a:p>
            <a:pPr algn="ctr"/>
            <a:r>
              <a:rPr lang="en-US" sz="1000" dirty="0">
                <a:solidFill>
                  <a:srgbClr val="FAFAFA"/>
                </a:solidFill>
                <a:latin typeface="Arial" panose="020B0604020202020204" pitchFamily="34" charset="0"/>
                <a:cs typeface="Arial" panose="020B0604020202020204" pitchFamily="34" charset="0"/>
              </a:rPr>
              <a:t>Compute Node with Storage</a:t>
            </a:r>
          </a:p>
        </p:txBody>
      </p:sp>
      <p:sp>
        <p:nvSpPr>
          <p:cNvPr id="58" name="TextBox 57">
            <a:extLst>
              <a:ext uri="{FF2B5EF4-FFF2-40B4-BE49-F238E27FC236}">
                <a16:creationId xmlns:a16="http://schemas.microsoft.com/office/drawing/2014/main" id="{039812F4-3668-1A13-9958-565F8A7E98A6}"/>
              </a:ext>
            </a:extLst>
          </p:cNvPr>
          <p:cNvSpPr txBox="1"/>
          <p:nvPr/>
        </p:nvSpPr>
        <p:spPr>
          <a:xfrm>
            <a:off x="9489119" y="4862858"/>
            <a:ext cx="1778046" cy="246221"/>
          </a:xfrm>
          <a:prstGeom prst="rect">
            <a:avLst/>
          </a:prstGeom>
          <a:noFill/>
        </p:spPr>
        <p:txBody>
          <a:bodyPr wrap="square" rtlCol="0">
            <a:spAutoFit/>
          </a:bodyPr>
          <a:lstStyle/>
          <a:p>
            <a:pPr algn="ctr"/>
            <a:r>
              <a:rPr lang="en-US" sz="1000" dirty="0">
                <a:solidFill>
                  <a:srgbClr val="FAFAFA"/>
                </a:solidFill>
                <a:latin typeface="Arial" panose="020B0604020202020204" pitchFamily="34" charset="0"/>
                <a:cs typeface="Arial" panose="020B0604020202020204" pitchFamily="34" charset="0"/>
              </a:rPr>
              <a:t>Compute Node with Storage</a:t>
            </a:r>
          </a:p>
        </p:txBody>
      </p:sp>
      <p:pic>
        <p:nvPicPr>
          <p:cNvPr id="59" name="Graphic 21">
            <a:extLst>
              <a:ext uri="{FF2B5EF4-FFF2-40B4-BE49-F238E27FC236}">
                <a16:creationId xmlns:a16="http://schemas.microsoft.com/office/drawing/2014/main" id="{77059E4E-84D0-569D-2CF2-CF0045C251F9}"/>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1668004" y="2736136"/>
            <a:ext cx="454392" cy="507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Graphic 8">
            <a:extLst>
              <a:ext uri="{FF2B5EF4-FFF2-40B4-BE49-F238E27FC236}">
                <a16:creationId xmlns:a16="http://schemas.microsoft.com/office/drawing/2014/main" id="{06DD4872-E153-9C2F-948A-99E45DA2B6B7}"/>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1694931" y="3764563"/>
            <a:ext cx="427465" cy="5037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 name="Rectangle 60">
            <a:extLst>
              <a:ext uri="{FF2B5EF4-FFF2-40B4-BE49-F238E27FC236}">
                <a16:creationId xmlns:a16="http://schemas.microsoft.com/office/drawing/2014/main" id="{3418D0F6-F4F6-425C-CB5B-FBE093938742}"/>
              </a:ext>
            </a:extLst>
          </p:cNvPr>
          <p:cNvSpPr/>
          <p:nvPr/>
        </p:nvSpPr>
        <p:spPr>
          <a:xfrm>
            <a:off x="5173889" y="1967601"/>
            <a:ext cx="1765300" cy="998668"/>
          </a:xfrm>
          <a:prstGeom prst="rect">
            <a:avLst/>
          </a:prstGeom>
          <a:solidFill>
            <a:srgbClr val="E1F2D4">
              <a:alpha val="20000"/>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lIns="502920"/>
          <a:lstStyle/>
          <a:p>
            <a:pPr eaLnBrk="1" fontAlgn="auto" hangingPunct="1">
              <a:spcBef>
                <a:spcPts val="0"/>
              </a:spcBef>
              <a:spcAft>
                <a:spcPts val="0"/>
              </a:spcAft>
              <a:defRPr/>
            </a:pPr>
            <a:r>
              <a:rPr lang="en-US" sz="1200" dirty="0">
                <a:solidFill>
                  <a:srgbClr val="6BAE3D"/>
                </a:solidFill>
                <a:latin typeface="Arial" panose="020B0604020202020204" pitchFamily="34" charset="0"/>
                <a:cs typeface="Arial" panose="020B0604020202020204" pitchFamily="34" charset="0"/>
              </a:rPr>
              <a:t>Public subnet</a:t>
            </a:r>
          </a:p>
        </p:txBody>
      </p:sp>
      <p:pic>
        <p:nvPicPr>
          <p:cNvPr id="62" name="Graphic 61">
            <a:extLst>
              <a:ext uri="{FF2B5EF4-FFF2-40B4-BE49-F238E27FC236}">
                <a16:creationId xmlns:a16="http://schemas.microsoft.com/office/drawing/2014/main" id="{B50943E3-8BF0-A438-6AC7-7C9F638FA884}"/>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5190047" y="1987153"/>
            <a:ext cx="381000" cy="283970"/>
          </a:xfrm>
          <a:prstGeom prst="rect">
            <a:avLst/>
          </a:prstGeom>
        </p:spPr>
      </p:pic>
      <p:sp>
        <p:nvSpPr>
          <p:cNvPr id="63" name="Rectangle 62">
            <a:extLst>
              <a:ext uri="{FF2B5EF4-FFF2-40B4-BE49-F238E27FC236}">
                <a16:creationId xmlns:a16="http://schemas.microsoft.com/office/drawing/2014/main" id="{93513F9E-105D-B38B-746A-92BEA2A6D69D}"/>
              </a:ext>
            </a:extLst>
          </p:cNvPr>
          <p:cNvSpPr/>
          <p:nvPr/>
        </p:nvSpPr>
        <p:spPr>
          <a:xfrm>
            <a:off x="9346074" y="1956592"/>
            <a:ext cx="1930862" cy="1007328"/>
          </a:xfrm>
          <a:prstGeom prst="rect">
            <a:avLst/>
          </a:prstGeom>
          <a:solidFill>
            <a:srgbClr val="E1F2D4">
              <a:alpha val="20000"/>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lIns="502920"/>
          <a:lstStyle/>
          <a:p>
            <a:pPr eaLnBrk="1" fontAlgn="auto" hangingPunct="1">
              <a:spcBef>
                <a:spcPts val="0"/>
              </a:spcBef>
              <a:spcAft>
                <a:spcPts val="0"/>
              </a:spcAft>
              <a:defRPr/>
            </a:pPr>
            <a:r>
              <a:rPr lang="en-US" sz="1200" dirty="0">
                <a:solidFill>
                  <a:srgbClr val="6BAE3D"/>
                </a:solidFill>
                <a:latin typeface="Arial" panose="020B0604020202020204" pitchFamily="34" charset="0"/>
                <a:cs typeface="Arial" panose="020B0604020202020204" pitchFamily="34" charset="0"/>
              </a:rPr>
              <a:t>Public subnet</a:t>
            </a:r>
          </a:p>
        </p:txBody>
      </p:sp>
      <p:pic>
        <p:nvPicPr>
          <p:cNvPr id="64" name="Graphic 63">
            <a:extLst>
              <a:ext uri="{FF2B5EF4-FFF2-40B4-BE49-F238E27FC236}">
                <a16:creationId xmlns:a16="http://schemas.microsoft.com/office/drawing/2014/main" id="{589E94BD-3E21-6E33-5C42-0253E069B591}"/>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9315082" y="1971120"/>
            <a:ext cx="381000" cy="283970"/>
          </a:xfrm>
          <a:prstGeom prst="rect">
            <a:avLst/>
          </a:prstGeom>
        </p:spPr>
      </p:pic>
    </p:spTree>
    <p:extLst>
      <p:ext uri="{BB962C8B-B14F-4D97-AF65-F5344CB8AC3E}">
        <p14:creationId xmlns:p14="http://schemas.microsoft.com/office/powerpoint/2010/main" val="3799154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p4s">
            <a:extLst>
              <a:ext uri="{FF2B5EF4-FFF2-40B4-BE49-F238E27FC236}">
                <a16:creationId xmlns:a16="http://schemas.microsoft.com/office/drawing/2014/main" id="{2D5FEC15-B19D-D70D-0305-134BBB5F4E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68338"/>
            <a:ext cx="12192000" cy="552132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C221867-6014-ADCF-85F5-5CC5BF2C070A}"/>
              </a:ext>
            </a:extLst>
          </p:cNvPr>
          <p:cNvSpPr txBox="1"/>
          <p:nvPr/>
        </p:nvSpPr>
        <p:spPr>
          <a:xfrm>
            <a:off x="0" y="228600"/>
            <a:ext cx="10008704" cy="369332"/>
          </a:xfrm>
          <a:prstGeom prst="rect">
            <a:avLst/>
          </a:prstGeom>
          <a:noFill/>
        </p:spPr>
        <p:txBody>
          <a:bodyPr wrap="square" rtlCol="0">
            <a:spAutoFit/>
          </a:bodyPr>
          <a:lstStyle/>
          <a:p>
            <a:r>
              <a:rPr lang="en-US" dirty="0">
                <a:solidFill>
                  <a:schemeClr val="bg1"/>
                </a:solidFill>
              </a:rPr>
              <a:t>CP4S Reference Architecture</a:t>
            </a:r>
          </a:p>
        </p:txBody>
      </p:sp>
    </p:spTree>
    <p:extLst>
      <p:ext uri="{BB962C8B-B14F-4D97-AF65-F5344CB8AC3E}">
        <p14:creationId xmlns:p14="http://schemas.microsoft.com/office/powerpoint/2010/main" val="41490471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1895</TotalTime>
  <Words>592</Words>
  <Application>Microsoft Macintosh PowerPoint</Application>
  <PresentationFormat>Widescreen</PresentationFormat>
  <Paragraphs>143</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IBM Plex Sans</vt:lpstr>
      <vt:lpstr>Liberation Sans</vt:lpstr>
      <vt:lpstr>Noto Serif</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Himangshu Mech</dc:creator>
  <cp:lastModifiedBy>Praveen Kumar K S</cp:lastModifiedBy>
  <cp:revision>49</cp:revision>
  <dcterms:created xsi:type="dcterms:W3CDTF">2022-05-02T13:21:40Z</dcterms:created>
  <dcterms:modified xsi:type="dcterms:W3CDTF">2022-12-14T18:07:09Z</dcterms:modified>
</cp:coreProperties>
</file>

<file path=docProps/thumbnail.jpeg>
</file>